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79" r:id="rId5"/>
    <p:sldId id="659" r:id="rId6"/>
    <p:sldId id="1231" r:id="rId7"/>
    <p:sldId id="1232" r:id="rId8"/>
    <p:sldId id="1233" r:id="rId9"/>
    <p:sldId id="1234" r:id="rId10"/>
    <p:sldId id="1235" r:id="rId11"/>
    <p:sldId id="1236" r:id="rId12"/>
    <p:sldId id="123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9B66D-4C47-42FA-8571-0634433C35A8}" v="100" dt="2022-06-28T12:41:51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0F600-D776-449F-B011-D1908FE2D373}" type="datetimeFigureOut">
              <a:rPr lang="fr-FR" smtClean="0"/>
              <a:t>08/10/2022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7A018-EDE3-48A0-98C0-3DC5E0557B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70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520F8E-B86B-724D-83FF-760051E34C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194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DACE2D-9781-477C-AFF3-BD43B12650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049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DACE2D-9781-477C-AFF3-BD43B12650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071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DACE2D-9781-477C-AFF3-BD43B12650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701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DACE2D-9781-477C-AFF3-BD43B12650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66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DACE2D-9781-477C-AFF3-BD43B12650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792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DACE2D-9781-477C-AFF3-BD43B12650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542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DACE2D-9781-477C-AFF3-BD43B12650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694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DACE2D-9781-477C-AFF3-BD43B12650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721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esentation Title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3437392" cy="6858000"/>
          </a:xfrm>
          <a:solidFill>
            <a:schemeClr val="tx2">
              <a:alpha val="9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09601" y="1225389"/>
            <a:ext cx="9127289" cy="162642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1" y="3042772"/>
            <a:ext cx="7166940" cy="3009673"/>
          </a:xfrm>
        </p:spPr>
        <p:txBody>
          <a:bodyPr/>
          <a:lstStyle>
            <a:lvl1pPr marL="0" indent="0">
              <a:buFont typeface="Arial"/>
              <a:buNone/>
              <a:defRPr>
                <a:solidFill>
                  <a:schemeClr val="bg1"/>
                </a:solidFill>
              </a:defRPr>
            </a:lvl1pPr>
            <a:lvl2pPr marL="609585" indent="0">
              <a:buFont typeface="Arial"/>
              <a:buNone/>
              <a:defRPr>
                <a:solidFill>
                  <a:schemeClr val="bg1"/>
                </a:solidFill>
              </a:defRPr>
            </a:lvl2pPr>
            <a:lvl3pPr marL="1219170" indent="0">
              <a:buFont typeface="Arial"/>
              <a:buNone/>
              <a:defRPr>
                <a:solidFill>
                  <a:schemeClr val="bg1"/>
                </a:solidFill>
              </a:defRPr>
            </a:lvl3pPr>
            <a:lvl4pPr marL="1828754" indent="0">
              <a:buFont typeface="Arial"/>
              <a:buNone/>
              <a:defRPr>
                <a:solidFill>
                  <a:schemeClr val="bg1"/>
                </a:solidFill>
              </a:defRPr>
            </a:lvl4pPr>
            <a:lvl5pPr marL="2438339" indent="0">
              <a:buFont typeface="Arial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Media Placeholder 7"/>
          <p:cNvSpPr>
            <a:spLocks noGrp="1"/>
          </p:cNvSpPr>
          <p:nvPr>
            <p:ph type="media" sz="quarter" idx="15" hasCustomPrompt="1"/>
          </p:nvPr>
        </p:nvSpPr>
        <p:spPr>
          <a:xfrm>
            <a:off x="752814" y="2851813"/>
            <a:ext cx="770108" cy="36576"/>
          </a:xfr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rgbClr val="CBA052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46315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hoto 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alpha val="4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584067"/>
            <a:ext cx="10668000" cy="2016711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1791731"/>
            <a:ext cx="8839200" cy="712955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609600" y="6126164"/>
            <a:ext cx="10972800" cy="0"/>
          </a:xfrm>
          <a:prstGeom prst="line">
            <a:avLst/>
          </a:prstGeom>
          <a:ln>
            <a:solidFill>
              <a:srgbClr val="9E978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324599"/>
            <a:ext cx="1016927" cy="332755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780808" y="6324599"/>
            <a:ext cx="5678165" cy="332756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© 2019 OTIS ELEVATOR COMPANY.</a:t>
            </a:r>
          </a:p>
        </p:txBody>
      </p:sp>
    </p:spTree>
    <p:extLst>
      <p:ext uri="{BB962C8B-B14F-4D97-AF65-F5344CB8AC3E}">
        <p14:creationId xmlns:p14="http://schemas.microsoft.com/office/powerpoint/2010/main" val="104113733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or 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09600" y="2584067"/>
            <a:ext cx="10668000" cy="2016711"/>
          </a:xfrm>
        </p:spPr>
        <p:txBody>
          <a:bodyPr anchor="t"/>
          <a:lstStyle>
            <a:lvl1pPr>
              <a:defRPr>
                <a:solidFill>
                  <a:srgbClr val="9E978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1791731"/>
            <a:ext cx="8839200" cy="712955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© 2019 OTIS ELEVATOR COMPANY.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09600" y="6126164"/>
            <a:ext cx="10972800" cy="0"/>
          </a:xfrm>
          <a:prstGeom prst="line">
            <a:avLst/>
          </a:prstGeom>
          <a:ln>
            <a:solidFill>
              <a:srgbClr val="9E978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324599"/>
            <a:ext cx="1016927" cy="33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68892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/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135665"/>
            <a:ext cx="10972800" cy="63976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9E978E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95349"/>
            <a:ext cx="8128000" cy="423081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92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 w/ Subheader In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135665"/>
            <a:ext cx="10972800" cy="63976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9E978E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95349"/>
            <a:ext cx="8128000" cy="4230815"/>
          </a:xfrm>
        </p:spPr>
        <p:txBody>
          <a:bodyPr>
            <a:normAutofit/>
          </a:bodyPr>
          <a:lstStyle>
            <a:lvl1pPr>
              <a:defRPr sz="1867">
                <a:solidFill>
                  <a:srgbClr val="FFFFFF"/>
                </a:solidFill>
              </a:defRPr>
            </a:lvl1pPr>
            <a:lvl2pPr>
              <a:defRPr sz="1867">
                <a:solidFill>
                  <a:srgbClr val="FFFFFF"/>
                </a:solidFill>
              </a:defRPr>
            </a:lvl2pPr>
            <a:lvl3pPr>
              <a:defRPr sz="1867">
                <a:solidFill>
                  <a:srgbClr val="FFFFFF"/>
                </a:solidFill>
              </a:defRPr>
            </a:lvl3pPr>
            <a:lvl4pPr>
              <a:defRPr sz="1867">
                <a:solidFill>
                  <a:srgbClr val="FFFFFF"/>
                </a:solidFill>
              </a:defRPr>
            </a:lvl4pPr>
            <a:lvl5pPr>
              <a:defRPr sz="1867">
                <a:solidFill>
                  <a:srgbClr val="FFFFFF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© 2019 OTIS ELEVATOR COMPANY.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324599"/>
            <a:ext cx="1016927" cy="33275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H="1">
            <a:off x="609600" y="6126164"/>
            <a:ext cx="10972800" cy="0"/>
          </a:xfrm>
          <a:prstGeom prst="line">
            <a:avLst/>
          </a:prstGeom>
          <a:ln>
            <a:solidFill>
              <a:srgbClr val="9E978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18488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36503"/>
            <a:ext cx="81280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13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In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8167"/>
            <a:ext cx="8128000" cy="452596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© 2019 OTIS ELEVATOR COMPANY.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324599"/>
            <a:ext cx="1016927" cy="33275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 flipH="1">
            <a:off x="609600" y="6126164"/>
            <a:ext cx="10972800" cy="0"/>
          </a:xfrm>
          <a:prstGeom prst="line">
            <a:avLst/>
          </a:prstGeom>
          <a:ln>
            <a:solidFill>
              <a:srgbClr val="9E978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00073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tical Color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533159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3" y="2246474"/>
            <a:ext cx="4022309" cy="2166588"/>
          </a:xfrm>
        </p:spPr>
        <p:txBody>
          <a:bodyPr anchor="ctr">
            <a:noAutofit/>
          </a:bodyPr>
          <a:lstStyle>
            <a:lvl1pPr algn="l">
              <a:defRPr sz="4800" b="1">
                <a:solidFill>
                  <a:srgbClr val="9E978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609600" y="6126164"/>
            <a:ext cx="10972800" cy="0"/>
          </a:xfrm>
          <a:prstGeom prst="line">
            <a:avLst/>
          </a:prstGeom>
          <a:ln>
            <a:solidFill>
              <a:srgbClr val="9E978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603723" y="273051"/>
            <a:ext cx="5978676" cy="5597676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324599"/>
            <a:ext cx="1016927" cy="33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9890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/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135665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9E978E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95349"/>
            <a:ext cx="5386917" cy="423081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9" y="1135665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9E978E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95349"/>
            <a:ext cx="5389033" cy="423081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44308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18167"/>
            <a:ext cx="5384800" cy="3576109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8167"/>
            <a:ext cx="5384800" cy="3576109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96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w/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95349"/>
            <a:ext cx="3535680" cy="3671889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8046720" y="1895349"/>
            <a:ext cx="3535680" cy="3671889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2"/>
          </p:nvPr>
        </p:nvSpPr>
        <p:spPr>
          <a:xfrm>
            <a:off x="4328160" y="1895349"/>
            <a:ext cx="3535680" cy="3671889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9600" y="1135665"/>
            <a:ext cx="10972800" cy="639763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9E978E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68446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18167"/>
            <a:ext cx="3535680" cy="3576109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8046720" y="1418167"/>
            <a:ext cx="3535680" cy="3576109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2"/>
          </p:nvPr>
        </p:nvSpPr>
        <p:spPr>
          <a:xfrm>
            <a:off x="4328160" y="1418167"/>
            <a:ext cx="3535680" cy="3576109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86494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w/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609600" y="3437754"/>
            <a:ext cx="3535680" cy="2342765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867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8046720" y="3437754"/>
            <a:ext cx="3535680" cy="2342765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867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2"/>
          </p:nvPr>
        </p:nvSpPr>
        <p:spPr>
          <a:xfrm>
            <a:off x="4328160" y="3437754"/>
            <a:ext cx="3535680" cy="2342765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867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655644" y="1718183"/>
            <a:ext cx="1462617" cy="1464733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73241" y="1718183"/>
            <a:ext cx="1462617" cy="1464733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090838" y="1718183"/>
            <a:ext cx="1462617" cy="1464733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204365459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w/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609600" y="3437754"/>
            <a:ext cx="2438400" cy="2342765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867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6357589" y="3437754"/>
            <a:ext cx="2438400" cy="2342765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867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2"/>
          </p:nvPr>
        </p:nvSpPr>
        <p:spPr>
          <a:xfrm>
            <a:off x="3483595" y="3437754"/>
            <a:ext cx="2438400" cy="2342765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867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049500" y="1718183"/>
            <a:ext cx="1462617" cy="1464733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71488" y="1718183"/>
            <a:ext cx="1462617" cy="1464733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27665" y="1718183"/>
            <a:ext cx="1462617" cy="1464733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6"/>
          </p:nvPr>
        </p:nvSpPr>
        <p:spPr>
          <a:xfrm>
            <a:off x="9231584" y="3437754"/>
            <a:ext cx="2438400" cy="2342765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867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9719221" y="1718183"/>
            <a:ext cx="1462617" cy="1464733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24732072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599" y="1535113"/>
            <a:ext cx="9765765" cy="3279071"/>
          </a:xfrm>
        </p:spPr>
        <p:txBody>
          <a:bodyPr anchor="ctr">
            <a:normAutofit/>
          </a:bodyPr>
          <a:lstStyle>
            <a:lvl1pPr marL="0" indent="0">
              <a:buNone/>
              <a:defRPr sz="4800" b="0" i="0">
                <a:solidFill>
                  <a:schemeClr val="accent3"/>
                </a:solidFill>
                <a:latin typeface="Georgia"/>
                <a:cs typeface="Georgia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4915268"/>
            <a:ext cx="9765765" cy="1003533"/>
          </a:xfrm>
        </p:spPr>
        <p:txBody>
          <a:bodyPr>
            <a:noAutofit/>
          </a:bodyPr>
          <a:lstStyle>
            <a:lvl1pPr marL="0" indent="0" algn="r">
              <a:buNone/>
              <a:defRPr sz="1867" i="0"/>
            </a:lvl1pPr>
            <a:lvl2pPr marL="609585" indent="0" algn="r">
              <a:buNone/>
              <a:defRPr sz="1867" i="0"/>
            </a:lvl2pPr>
            <a:lvl3pPr marL="1219170" indent="0" algn="r">
              <a:buNone/>
              <a:defRPr sz="1867" i="0"/>
            </a:lvl3pPr>
            <a:lvl4pPr marL="1828754" indent="0" algn="r">
              <a:buNone/>
              <a:defRPr sz="1867" i="0"/>
            </a:lvl4pPr>
            <a:lvl5pPr marL="2438339" indent="0" algn="r">
              <a:buNone/>
              <a:defRPr sz="1867" i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11965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5164667" cy="6858000"/>
          </a:xfrm>
          <a:solidFill>
            <a:schemeClr val="tx2">
              <a:alpha val="9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09601" y="1225389"/>
            <a:ext cx="3935767" cy="1626425"/>
          </a:xfrm>
        </p:spPr>
        <p:txBody>
          <a:bodyPr anchor="b"/>
          <a:lstStyle>
            <a:lvl1pPr>
              <a:defRPr>
                <a:solidFill>
                  <a:srgbClr val="9E978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1" y="3042772"/>
            <a:ext cx="3935767" cy="300967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609585" indent="0">
              <a:buNone/>
              <a:defRPr>
                <a:solidFill>
                  <a:schemeClr val="bg1"/>
                </a:solidFill>
              </a:defRPr>
            </a:lvl2pPr>
            <a:lvl3pPr marL="1219170" indent="0">
              <a:buNone/>
              <a:defRPr>
                <a:solidFill>
                  <a:schemeClr val="bg1"/>
                </a:solidFill>
              </a:defRPr>
            </a:lvl3pPr>
            <a:lvl4pPr marL="1828754" indent="0">
              <a:buNone/>
              <a:defRPr>
                <a:solidFill>
                  <a:schemeClr val="bg1"/>
                </a:solidFill>
              </a:defRPr>
            </a:lvl4pPr>
            <a:lvl5pPr marL="2438339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1073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gacy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>
            <a:off x="609600" y="6126164"/>
            <a:ext cx="10972800" cy="0"/>
          </a:xfrm>
          <a:prstGeom prst="line">
            <a:avLst/>
          </a:prstGeom>
          <a:ln>
            <a:solidFill>
              <a:srgbClr val="9E978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>
                <a:solidFill>
                  <a:srgbClr val="9E978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599" y="1151880"/>
            <a:ext cx="9765765" cy="3063997"/>
          </a:xfrm>
        </p:spPr>
        <p:txBody>
          <a:bodyPr anchor="ctr">
            <a:normAutofit/>
          </a:bodyPr>
          <a:lstStyle>
            <a:lvl1pPr marL="0" indent="0">
              <a:buNone/>
              <a:defRPr sz="4800" b="0" i="0">
                <a:solidFill>
                  <a:schemeClr val="bg1"/>
                </a:solidFill>
                <a:latin typeface="Georgia"/>
                <a:cs typeface="Georgia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609599" y="4215878"/>
            <a:ext cx="9765765" cy="1702925"/>
          </a:xfrm>
        </p:spPr>
        <p:txBody>
          <a:bodyPr>
            <a:noAutofit/>
          </a:bodyPr>
          <a:lstStyle>
            <a:lvl1pPr marL="0" indent="0" algn="l">
              <a:buNone/>
              <a:defRPr sz="1867" i="0">
                <a:solidFill>
                  <a:schemeClr val="bg1"/>
                </a:solidFill>
              </a:defRPr>
            </a:lvl1pPr>
            <a:lvl2pPr marL="609585" indent="0" algn="l">
              <a:buNone/>
              <a:defRPr sz="1867" i="0">
                <a:solidFill>
                  <a:schemeClr val="bg1"/>
                </a:solidFill>
              </a:defRPr>
            </a:lvl2pPr>
            <a:lvl3pPr marL="1219170" indent="0" algn="l">
              <a:buNone/>
              <a:defRPr sz="1867" i="0">
                <a:solidFill>
                  <a:schemeClr val="bg1"/>
                </a:solidFill>
              </a:defRPr>
            </a:lvl3pPr>
            <a:lvl4pPr marL="1828754" indent="0" algn="l">
              <a:buNone/>
              <a:defRPr sz="1867" i="0">
                <a:solidFill>
                  <a:schemeClr val="bg1"/>
                </a:solidFill>
              </a:defRPr>
            </a:lvl4pPr>
            <a:lvl5pPr marL="2438339" indent="0" algn="l">
              <a:buNone/>
              <a:defRPr sz="1867" i="0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© 2019 OTIS ELEVATOR COMPANY.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324599"/>
            <a:ext cx="1016927" cy="33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30879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lue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968957"/>
            <a:ext cx="9615816" cy="585915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9E978E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9600" y="4691944"/>
            <a:ext cx="9615816" cy="1346907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867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820584"/>
          </a:xfrm>
          <a:solidFill>
            <a:schemeClr val="tx2"/>
          </a:solidFill>
          <a:ln>
            <a:noFill/>
          </a:ln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© 2019 OTIS ELEVATOR COMPANY.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7EB586-B23C-B748-A14C-C6A1460F7C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8358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/ Conta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09601" y="1225389"/>
            <a:ext cx="9127289" cy="1626425"/>
          </a:xfrm>
        </p:spPr>
        <p:txBody>
          <a:bodyPr anchor="b"/>
          <a:lstStyle>
            <a:lvl1pPr>
              <a:defRPr>
                <a:solidFill>
                  <a:srgbClr val="9E978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1" y="3042773"/>
            <a:ext cx="7166940" cy="497624"/>
          </a:xfrm>
        </p:spPr>
        <p:txBody>
          <a:bodyPr anchor="ctr"/>
          <a:lstStyle>
            <a:lvl1pPr marL="0" indent="0"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marL="990575" indent="-380990">
              <a:buFont typeface="Arial"/>
              <a:buChar char="•"/>
              <a:defRPr>
                <a:solidFill>
                  <a:schemeClr val="bg1"/>
                </a:solidFill>
              </a:defRPr>
            </a:lvl2pPr>
            <a:lvl3pPr marL="1600160" indent="-380990">
              <a:buFont typeface="Arial"/>
              <a:buChar char="•"/>
              <a:defRPr>
                <a:solidFill>
                  <a:schemeClr val="bg1"/>
                </a:solidFill>
              </a:defRPr>
            </a:lvl3pPr>
            <a:lvl4pPr marL="2209745" indent="-380990">
              <a:buFont typeface="Arial"/>
              <a:buChar char="•"/>
              <a:defRPr>
                <a:solidFill>
                  <a:schemeClr val="bg1"/>
                </a:solidFill>
              </a:defRPr>
            </a:lvl4pPr>
            <a:lvl5pPr marL="2819330" indent="-38099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8" name="Media Placeholder 7"/>
          <p:cNvSpPr>
            <a:spLocks noGrp="1"/>
          </p:cNvSpPr>
          <p:nvPr>
            <p:ph type="media" sz="quarter" idx="15" hasCustomPrompt="1"/>
          </p:nvPr>
        </p:nvSpPr>
        <p:spPr>
          <a:xfrm>
            <a:off x="752814" y="2851813"/>
            <a:ext cx="770108" cy="36576"/>
          </a:xfr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9" hasCustomPrompt="1"/>
          </p:nvPr>
        </p:nvSpPr>
        <p:spPr>
          <a:xfrm>
            <a:off x="609601" y="3540397"/>
            <a:ext cx="7166940" cy="497624"/>
          </a:xfrm>
        </p:spPr>
        <p:txBody>
          <a:bodyPr anchor="ctr"/>
          <a:lstStyle>
            <a:lvl1pPr marL="0" indent="0">
              <a:buFont typeface="Arial"/>
              <a:buNone/>
              <a:defRPr baseline="0">
                <a:solidFill>
                  <a:schemeClr val="bg1"/>
                </a:solidFill>
              </a:defRPr>
            </a:lvl1pPr>
            <a:lvl2pPr marL="990575" indent="-380990">
              <a:buFont typeface="Arial"/>
              <a:buChar char="•"/>
              <a:defRPr>
                <a:solidFill>
                  <a:schemeClr val="bg1"/>
                </a:solidFill>
              </a:defRPr>
            </a:lvl2pPr>
            <a:lvl3pPr marL="1600160" indent="-380990">
              <a:buFont typeface="Arial"/>
              <a:buChar char="•"/>
              <a:defRPr>
                <a:solidFill>
                  <a:schemeClr val="bg1"/>
                </a:solidFill>
              </a:defRPr>
            </a:lvl3pPr>
            <a:lvl4pPr marL="2209745" indent="-380990">
              <a:buFont typeface="Arial"/>
              <a:buChar char="•"/>
              <a:defRPr>
                <a:solidFill>
                  <a:schemeClr val="bg1"/>
                </a:solidFill>
              </a:defRPr>
            </a:lvl4pPr>
            <a:lvl5pPr marL="2819330" indent="-38099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20" hasCustomPrompt="1"/>
          </p:nvPr>
        </p:nvSpPr>
        <p:spPr>
          <a:xfrm>
            <a:off x="609601" y="4038021"/>
            <a:ext cx="7166940" cy="497624"/>
          </a:xfrm>
        </p:spPr>
        <p:txBody>
          <a:bodyPr anchor="ctr"/>
          <a:lstStyle>
            <a:lvl1pPr marL="0" indent="0">
              <a:buFont typeface="Arial"/>
              <a:buNone/>
              <a:defRPr baseline="0">
                <a:solidFill>
                  <a:schemeClr val="bg1"/>
                </a:solidFill>
              </a:defRPr>
            </a:lvl1pPr>
            <a:lvl2pPr marL="990575" indent="-380990">
              <a:buFont typeface="Arial"/>
              <a:buChar char="•"/>
              <a:defRPr>
                <a:solidFill>
                  <a:schemeClr val="bg1"/>
                </a:solidFill>
              </a:defRPr>
            </a:lvl2pPr>
            <a:lvl3pPr marL="1600160" indent="-380990">
              <a:buFont typeface="Arial"/>
              <a:buChar char="•"/>
              <a:defRPr>
                <a:solidFill>
                  <a:schemeClr val="bg1"/>
                </a:solidFill>
              </a:defRPr>
            </a:lvl3pPr>
            <a:lvl4pPr marL="2209745" indent="-380990">
              <a:buFont typeface="Arial"/>
              <a:buChar char="•"/>
              <a:defRPr>
                <a:solidFill>
                  <a:schemeClr val="bg1"/>
                </a:solidFill>
              </a:defRPr>
            </a:lvl4pPr>
            <a:lvl5pPr marL="2819330" indent="-38099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phone number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609600" y="6126164"/>
            <a:ext cx="10972800" cy="0"/>
          </a:xfrm>
          <a:prstGeom prst="line">
            <a:avLst/>
          </a:prstGeom>
          <a:ln>
            <a:solidFill>
              <a:srgbClr val="9E978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324599"/>
            <a:ext cx="1016927" cy="332755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09601" y="4535645"/>
            <a:ext cx="7166940" cy="497624"/>
          </a:xfrm>
        </p:spPr>
        <p:txBody>
          <a:bodyPr anchor="ctr"/>
          <a:lstStyle>
            <a:lvl1pPr marL="0" indent="0">
              <a:buFont typeface="Arial"/>
              <a:buNone/>
              <a:defRPr baseline="0">
                <a:solidFill>
                  <a:schemeClr val="bg1"/>
                </a:solidFill>
              </a:defRPr>
            </a:lvl1pPr>
            <a:lvl2pPr marL="990575" indent="-380990">
              <a:buFont typeface="Arial"/>
              <a:buChar char="•"/>
              <a:defRPr>
                <a:solidFill>
                  <a:schemeClr val="bg1"/>
                </a:solidFill>
              </a:defRPr>
            </a:lvl2pPr>
            <a:lvl3pPr marL="1600160" indent="-380990">
              <a:buFont typeface="Arial"/>
              <a:buChar char="•"/>
              <a:defRPr>
                <a:solidFill>
                  <a:schemeClr val="bg1"/>
                </a:solidFill>
              </a:defRPr>
            </a:lvl3pPr>
            <a:lvl4pPr marL="2209745" indent="-380990">
              <a:buFont typeface="Arial"/>
              <a:buChar char="•"/>
              <a:defRPr>
                <a:solidFill>
                  <a:schemeClr val="bg1"/>
                </a:solidFill>
              </a:defRPr>
            </a:lvl4pPr>
            <a:lvl5pPr marL="2819330" indent="-38099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email</a:t>
            </a:r>
          </a:p>
        </p:txBody>
      </p:sp>
    </p:spTree>
    <p:extLst>
      <p:ext uri="{BB962C8B-B14F-4D97-AF65-F5344CB8AC3E}">
        <p14:creationId xmlns:p14="http://schemas.microsoft.com/office/powerpoint/2010/main" val="4628985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184" y="2707640"/>
            <a:ext cx="4421632" cy="144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588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184" y="2707640"/>
            <a:ext cx="4421632" cy="144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45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31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6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idx="1"/>
          </p:nvPr>
        </p:nvSpPr>
        <p:spPr>
          <a:xfrm>
            <a:off x="609600" y="1418168"/>
            <a:ext cx="10972800" cy="4707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609600" y="6126164"/>
            <a:ext cx="10972800" cy="0"/>
          </a:xfrm>
          <a:prstGeom prst="line">
            <a:avLst/>
          </a:prstGeom>
          <a:ln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1780808" y="6324599"/>
            <a:ext cx="5678165" cy="332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 kern="800" spc="67">
                <a:solidFill>
                  <a:srgbClr val="9E978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© 2019 OTIS ELEVATOR COMPANY.</a:t>
            </a:r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825184" y="6324599"/>
            <a:ext cx="2844800" cy="332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 kern="800" spc="67">
                <a:solidFill>
                  <a:srgbClr val="9E978E"/>
                </a:solidFill>
                <a:latin typeface="Century Gothic"/>
                <a:cs typeface="Century Gothic"/>
              </a:defRPr>
            </a:lvl1pPr>
          </a:lstStyle>
          <a:p>
            <a:pPr defTabSz="1219170"/>
            <a:fld id="{EE7EB586-B23C-B748-A14C-C6A1460F7C11}" type="slidenum">
              <a:rPr lang="en-US" smtClean="0"/>
              <a:pPr defTabSz="1219170"/>
              <a:t>‹N°›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324599"/>
            <a:ext cx="1016927" cy="33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9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hf hdr="0" dt="0"/>
  <p:txStyles>
    <p:titleStyle>
      <a:lvl1pPr algn="l" defTabSz="609585" rtl="0" eaLnBrk="1" latinLnBrk="0" hangingPunct="1">
        <a:spcBef>
          <a:spcPct val="0"/>
        </a:spcBef>
        <a:buNone/>
        <a:defRPr sz="4800" b="1" i="0" kern="1200">
          <a:solidFill>
            <a:schemeClr val="tx2"/>
          </a:solidFill>
          <a:latin typeface="Georgia"/>
          <a:ea typeface="+mj-ea"/>
          <a:cs typeface="Georgia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1867" kern="1200">
          <a:solidFill>
            <a:srgbClr val="2E1A47"/>
          </a:solidFill>
          <a:latin typeface="Century Gothic"/>
          <a:ea typeface="+mn-ea"/>
          <a:cs typeface="Century Gothic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1867" kern="1200">
          <a:solidFill>
            <a:srgbClr val="2E1A47"/>
          </a:solidFill>
          <a:latin typeface="Century Gothic"/>
          <a:ea typeface="+mn-ea"/>
          <a:cs typeface="Century Gothic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1867" kern="1200">
          <a:solidFill>
            <a:srgbClr val="2E1A47"/>
          </a:solidFill>
          <a:latin typeface="Century Gothic"/>
          <a:ea typeface="+mn-ea"/>
          <a:cs typeface="Century Gothic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1867" kern="1200">
          <a:solidFill>
            <a:srgbClr val="2E1A47"/>
          </a:solidFill>
          <a:latin typeface="Century Gothic"/>
          <a:ea typeface="+mn-ea"/>
          <a:cs typeface="Century Gothic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867" kern="1200">
          <a:solidFill>
            <a:srgbClr val="2E1A47"/>
          </a:solidFill>
          <a:latin typeface="Century Gothic"/>
          <a:ea typeface="+mn-ea"/>
          <a:cs typeface="Century Gothic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23328" y="0"/>
            <a:ext cx="3437392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10250" y="2938409"/>
            <a:ext cx="9562009" cy="845004"/>
          </a:xfrm>
        </p:spPr>
        <p:txBody>
          <a:bodyPr>
            <a:noAutofit/>
          </a:bodyPr>
          <a:lstStyle/>
          <a:p>
            <a:r>
              <a:rPr lang="en-US" sz="3733" dirty="0">
                <a:solidFill>
                  <a:schemeClr val="bg1"/>
                </a:solidFill>
                <a:highlight>
                  <a:srgbClr val="0000FF"/>
                </a:highlight>
              </a:rPr>
              <a:t>Lire un bulletin de </a:t>
            </a:r>
            <a:r>
              <a:rPr lang="en-US" sz="3733" dirty="0" err="1">
                <a:solidFill>
                  <a:schemeClr val="bg1"/>
                </a:solidFill>
                <a:highlight>
                  <a:srgbClr val="0000FF"/>
                </a:highlight>
              </a:rPr>
              <a:t>salaire</a:t>
            </a:r>
            <a:endParaRPr lang="en-US" sz="3733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defTabSz="609585"/>
            <a:fld id="{EE7EB586-B23C-B748-A14C-C6A1460F7C11}" type="slidenum">
              <a:rPr lang="en-US"/>
              <a:pPr defTabSz="609585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66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2E27E7B-B344-4431-9273-7FE329EDED7A}"/>
              </a:ext>
            </a:extLst>
          </p:cNvPr>
          <p:cNvSpPr txBox="1">
            <a:spLocks/>
          </p:cNvSpPr>
          <p:nvPr/>
        </p:nvSpPr>
        <p:spPr>
          <a:xfrm>
            <a:off x="2665918" y="110478"/>
            <a:ext cx="4867420" cy="674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4800" b="1" i="0" kern="1200">
                <a:solidFill>
                  <a:schemeClr val="tx2"/>
                </a:solidFill>
                <a:latin typeface="Georgia"/>
                <a:ea typeface="+mj-ea"/>
                <a:cs typeface="Georgia"/>
              </a:defRPr>
            </a:lvl1pPr>
          </a:lstStyle>
          <a:p>
            <a:r>
              <a:rPr lang="fr-FR" sz="2667" dirty="0"/>
              <a:t>Bulletin de paie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CA44B51-57B3-40B7-8F36-20C425DC2184}"/>
              </a:ext>
            </a:extLst>
          </p:cNvPr>
          <p:cNvSpPr txBox="1"/>
          <p:nvPr/>
        </p:nvSpPr>
        <p:spPr>
          <a:xfrm>
            <a:off x="3324658" y="5103489"/>
            <a:ext cx="4159902" cy="192087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2D0C42E1-3456-4A71-8EBE-7A87E8A2D937}"/>
              </a:ext>
            </a:extLst>
          </p:cNvPr>
          <p:cNvSpPr txBox="1"/>
          <p:nvPr/>
        </p:nvSpPr>
        <p:spPr>
          <a:xfrm>
            <a:off x="5697012" y="6244423"/>
            <a:ext cx="1772969" cy="588829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306D30A-83F9-44EC-871D-3681BF1BBCC5}"/>
              </a:ext>
            </a:extLst>
          </p:cNvPr>
          <p:cNvSpPr txBox="1"/>
          <p:nvPr/>
        </p:nvSpPr>
        <p:spPr>
          <a:xfrm>
            <a:off x="3332163" y="6244423"/>
            <a:ext cx="2320924" cy="588829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3FEFC82B-E0B4-49AF-9588-75D432DCFB1B}"/>
              </a:ext>
            </a:extLst>
          </p:cNvPr>
          <p:cNvSpPr txBox="1"/>
          <p:nvPr/>
        </p:nvSpPr>
        <p:spPr>
          <a:xfrm>
            <a:off x="3333416" y="5346839"/>
            <a:ext cx="2320924" cy="848669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EC4726F-FCD8-4225-B574-1A55B3C64FA4}"/>
              </a:ext>
            </a:extLst>
          </p:cNvPr>
          <p:cNvSpPr txBox="1"/>
          <p:nvPr/>
        </p:nvSpPr>
        <p:spPr>
          <a:xfrm>
            <a:off x="5703221" y="5342844"/>
            <a:ext cx="1772969" cy="848669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A38A692-1AED-4221-AE6B-8D244769CCE2}"/>
              </a:ext>
            </a:extLst>
          </p:cNvPr>
          <p:cNvSpPr txBox="1"/>
          <p:nvPr/>
        </p:nvSpPr>
        <p:spPr>
          <a:xfrm>
            <a:off x="3316287" y="4765469"/>
            <a:ext cx="4159902" cy="299483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99DA05A4-2BDA-47A8-9E37-705AC4CEE093}"/>
              </a:ext>
            </a:extLst>
          </p:cNvPr>
          <p:cNvSpPr txBox="1"/>
          <p:nvPr/>
        </p:nvSpPr>
        <p:spPr>
          <a:xfrm>
            <a:off x="3558078" y="4307137"/>
            <a:ext cx="3923506" cy="35062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E6F38905-851C-4A4C-8D75-BEFE69B4CCF2}"/>
              </a:ext>
            </a:extLst>
          </p:cNvPr>
          <p:cNvSpPr txBox="1"/>
          <p:nvPr/>
        </p:nvSpPr>
        <p:spPr>
          <a:xfrm>
            <a:off x="3552903" y="3847133"/>
            <a:ext cx="3923506" cy="410235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3294561-E075-4040-9B3B-E97B4EB7E765}"/>
              </a:ext>
            </a:extLst>
          </p:cNvPr>
          <p:cNvSpPr txBox="1"/>
          <p:nvPr/>
        </p:nvSpPr>
        <p:spPr>
          <a:xfrm>
            <a:off x="3543538" y="2381461"/>
            <a:ext cx="3923506" cy="142517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463C734-2B05-4CEC-A58E-1E29FDB802A6}"/>
              </a:ext>
            </a:extLst>
          </p:cNvPr>
          <p:cNvSpPr txBox="1"/>
          <p:nvPr/>
        </p:nvSpPr>
        <p:spPr>
          <a:xfrm>
            <a:off x="2940050" y="1375879"/>
            <a:ext cx="561975" cy="3346186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B035B66F-45B6-46E2-9A04-7CEE68EA3545}"/>
              </a:ext>
            </a:extLst>
          </p:cNvPr>
          <p:cNvSpPr txBox="1"/>
          <p:nvPr/>
        </p:nvSpPr>
        <p:spPr>
          <a:xfrm>
            <a:off x="3546475" y="1378059"/>
            <a:ext cx="3923506" cy="95671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15BCE457-4DEE-44A8-B334-E0CF79E2A6DE}"/>
              </a:ext>
            </a:extLst>
          </p:cNvPr>
          <p:cNvSpPr txBox="1"/>
          <p:nvPr/>
        </p:nvSpPr>
        <p:spPr>
          <a:xfrm>
            <a:off x="7533338" y="1375879"/>
            <a:ext cx="1283638" cy="399192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fr-FR" sz="1500" dirty="0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AD25F052-7AE3-477E-8154-27138052B654}"/>
              </a:ext>
            </a:extLst>
          </p:cNvPr>
          <p:cNvSpPr txBox="1"/>
          <p:nvPr/>
        </p:nvSpPr>
        <p:spPr>
          <a:xfrm>
            <a:off x="2940050" y="850938"/>
            <a:ext cx="5876926" cy="323165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endParaRPr lang="fr-FR" sz="1500" dirty="0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EAF538FC-3AD0-46B0-B2EE-40F889078C93}"/>
              </a:ext>
            </a:extLst>
          </p:cNvPr>
          <p:cNvSpPr txBox="1"/>
          <p:nvPr/>
        </p:nvSpPr>
        <p:spPr>
          <a:xfrm>
            <a:off x="2946565" y="847562"/>
            <a:ext cx="173026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4FE25409-E709-4D4F-BF3F-E22AE753856C}"/>
              </a:ext>
            </a:extLst>
          </p:cNvPr>
          <p:cNvSpPr txBox="1"/>
          <p:nvPr/>
        </p:nvSpPr>
        <p:spPr>
          <a:xfrm>
            <a:off x="3562925" y="4306284"/>
            <a:ext cx="175882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0BDFAE96-D170-4483-A4DD-FFE560E22B43}"/>
              </a:ext>
            </a:extLst>
          </p:cNvPr>
          <p:cNvSpPr txBox="1"/>
          <p:nvPr/>
        </p:nvSpPr>
        <p:spPr>
          <a:xfrm>
            <a:off x="3347510" y="6257417"/>
            <a:ext cx="300040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2"/>
                </a:solidFill>
              </a:rPr>
              <a:t>11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AD4447FD-0E02-445B-9C6A-442D256A5CEC}"/>
              </a:ext>
            </a:extLst>
          </p:cNvPr>
          <p:cNvSpPr txBox="1"/>
          <p:nvPr/>
        </p:nvSpPr>
        <p:spPr>
          <a:xfrm>
            <a:off x="5693036" y="6255643"/>
            <a:ext cx="300040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2"/>
                </a:solidFill>
              </a:rPr>
              <a:t>13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DCC74208-B177-46E2-9880-571E00C3566F}"/>
              </a:ext>
            </a:extLst>
          </p:cNvPr>
          <p:cNvSpPr txBox="1"/>
          <p:nvPr/>
        </p:nvSpPr>
        <p:spPr>
          <a:xfrm>
            <a:off x="3556352" y="3857897"/>
            <a:ext cx="175882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917D1E7D-8E57-473C-BEE8-3692244D9525}"/>
              </a:ext>
            </a:extLst>
          </p:cNvPr>
          <p:cNvSpPr txBox="1"/>
          <p:nvPr/>
        </p:nvSpPr>
        <p:spPr>
          <a:xfrm>
            <a:off x="3333014" y="4776880"/>
            <a:ext cx="175882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2"/>
                </a:solidFill>
              </a:rPr>
              <a:t>8</a:t>
            </a:r>
          </a:p>
        </p:txBody>
      </p:sp>
      <p:pic>
        <p:nvPicPr>
          <p:cNvPr id="76" name="Image 75">
            <a:extLst>
              <a:ext uri="{FF2B5EF4-FFF2-40B4-BE49-F238E27FC236}">
                <a16:creationId xmlns:a16="http://schemas.microsoft.com/office/drawing/2014/main" id="{1B1C2F9C-C643-41C3-9157-88B4FCEA2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181" y="909322"/>
            <a:ext cx="5674527" cy="372303"/>
          </a:xfrm>
          <a:prstGeom prst="rect">
            <a:avLst/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7ABE6A80-B463-4091-AA17-2F404B78D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163" y="1438093"/>
            <a:ext cx="357528" cy="3221756"/>
          </a:xfrm>
          <a:prstGeom prst="rect">
            <a:avLst/>
          </a:prstGeom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FBE959A2-59FA-458A-9F3B-BEC9A19B78E1}"/>
              </a:ext>
            </a:extLst>
          </p:cNvPr>
          <p:cNvSpPr txBox="1"/>
          <p:nvPr/>
        </p:nvSpPr>
        <p:spPr>
          <a:xfrm>
            <a:off x="2945805" y="1383556"/>
            <a:ext cx="188376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2"/>
                </a:solidFill>
              </a:rPr>
              <a:t>2</a:t>
            </a:r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66192AF0-9895-4AE9-92EA-C72C1F0F8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423" y="1432613"/>
            <a:ext cx="3828464" cy="873640"/>
          </a:xfrm>
          <a:prstGeom prst="rect">
            <a:avLst/>
          </a:prstGeom>
        </p:spPr>
      </p:pic>
      <p:sp>
        <p:nvSpPr>
          <p:cNvPr id="80" name="ZoneTexte 79">
            <a:extLst>
              <a:ext uri="{FF2B5EF4-FFF2-40B4-BE49-F238E27FC236}">
                <a16:creationId xmlns:a16="http://schemas.microsoft.com/office/drawing/2014/main" id="{F3DCFBC0-5098-482B-9DAB-FF3B4B195612}"/>
              </a:ext>
            </a:extLst>
          </p:cNvPr>
          <p:cNvSpPr txBox="1"/>
          <p:nvPr/>
        </p:nvSpPr>
        <p:spPr>
          <a:xfrm>
            <a:off x="3562925" y="1374810"/>
            <a:ext cx="188426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2"/>
                </a:solidFill>
              </a:rPr>
              <a:t>3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7B95067F-1DAD-4DA6-9FF9-1C2E4C749E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5211" y="2406441"/>
            <a:ext cx="3681401" cy="1328789"/>
          </a:xfrm>
          <a:prstGeom prst="rect">
            <a:avLst/>
          </a:prstGeom>
        </p:spPr>
      </p:pic>
      <p:sp>
        <p:nvSpPr>
          <p:cNvPr id="82" name="ZoneTexte 81">
            <a:extLst>
              <a:ext uri="{FF2B5EF4-FFF2-40B4-BE49-F238E27FC236}">
                <a16:creationId xmlns:a16="http://schemas.microsoft.com/office/drawing/2014/main" id="{492F664A-6113-43A7-B9E0-99AB1ABF9241}"/>
              </a:ext>
            </a:extLst>
          </p:cNvPr>
          <p:cNvSpPr txBox="1"/>
          <p:nvPr/>
        </p:nvSpPr>
        <p:spPr>
          <a:xfrm>
            <a:off x="3549329" y="2383688"/>
            <a:ext cx="175882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2"/>
                </a:solidFill>
              </a:rPr>
              <a:t>4</a:t>
            </a:r>
          </a:p>
        </p:txBody>
      </p:sp>
      <p:pic>
        <p:nvPicPr>
          <p:cNvPr id="83" name="Image 82">
            <a:extLst>
              <a:ext uri="{FF2B5EF4-FFF2-40B4-BE49-F238E27FC236}">
                <a16:creationId xmlns:a16="http://schemas.microsoft.com/office/drawing/2014/main" id="{CECD363A-1BA1-4055-810A-5385767472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2743" y="3877649"/>
            <a:ext cx="3622251" cy="346778"/>
          </a:xfrm>
          <a:prstGeom prst="rect">
            <a:avLst/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B99F5739-975A-463C-B6C3-CAA024D989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310" y="4345393"/>
            <a:ext cx="3677577" cy="303725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6835057B-E425-48B7-8ACA-C4FD0B395E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0855" y="1395790"/>
            <a:ext cx="1180396" cy="393776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86" name="ZoneTexte 85">
            <a:extLst>
              <a:ext uri="{FF2B5EF4-FFF2-40B4-BE49-F238E27FC236}">
                <a16:creationId xmlns:a16="http://schemas.microsoft.com/office/drawing/2014/main" id="{83682CF1-55F4-429D-8A9B-BB18906EA603}"/>
              </a:ext>
            </a:extLst>
          </p:cNvPr>
          <p:cNvSpPr txBox="1"/>
          <p:nvPr/>
        </p:nvSpPr>
        <p:spPr>
          <a:xfrm>
            <a:off x="8632825" y="1394109"/>
            <a:ext cx="175882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2"/>
                </a:solidFill>
              </a:rPr>
              <a:t>7</a:t>
            </a:r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2458ACFB-1AB5-4E0C-A7B3-E3BBD691FC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4829" y="5122879"/>
            <a:ext cx="4015353" cy="14977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88" name="ZoneTexte 87">
            <a:extLst>
              <a:ext uri="{FF2B5EF4-FFF2-40B4-BE49-F238E27FC236}">
                <a16:creationId xmlns:a16="http://schemas.microsoft.com/office/drawing/2014/main" id="{6BB1AF10-B81D-48A8-B88E-BFC7E5AAD89F}"/>
              </a:ext>
            </a:extLst>
          </p:cNvPr>
          <p:cNvSpPr txBox="1"/>
          <p:nvPr/>
        </p:nvSpPr>
        <p:spPr>
          <a:xfrm>
            <a:off x="3339171" y="5111188"/>
            <a:ext cx="141279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chemeClr val="accent2"/>
                </a:solidFill>
              </a:rPr>
              <a:t>9</a:t>
            </a:r>
          </a:p>
        </p:txBody>
      </p:sp>
      <p:pic>
        <p:nvPicPr>
          <p:cNvPr id="89" name="Image 88">
            <a:extLst>
              <a:ext uri="{FF2B5EF4-FFF2-40B4-BE49-F238E27FC236}">
                <a16:creationId xmlns:a16="http://schemas.microsoft.com/office/drawing/2014/main" id="{1D859D9A-B17C-44F3-AB0B-15159EAB30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2506" y="5365969"/>
            <a:ext cx="2009839" cy="795118"/>
          </a:xfrm>
          <a:prstGeom prst="rect">
            <a:avLst/>
          </a:prstGeom>
        </p:spPr>
      </p:pic>
      <p:sp>
        <p:nvSpPr>
          <p:cNvPr id="90" name="ZoneTexte 89">
            <a:extLst>
              <a:ext uri="{FF2B5EF4-FFF2-40B4-BE49-F238E27FC236}">
                <a16:creationId xmlns:a16="http://schemas.microsoft.com/office/drawing/2014/main" id="{E5B43813-BEEB-4189-889C-B349FD7F650D}"/>
              </a:ext>
            </a:extLst>
          </p:cNvPr>
          <p:cNvSpPr txBox="1"/>
          <p:nvPr/>
        </p:nvSpPr>
        <p:spPr>
          <a:xfrm>
            <a:off x="3316287" y="5354189"/>
            <a:ext cx="320984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2"/>
                </a:solidFill>
              </a:rPr>
              <a:t>10</a:t>
            </a:r>
          </a:p>
        </p:txBody>
      </p:sp>
      <p:pic>
        <p:nvPicPr>
          <p:cNvPr id="91" name="Image 90">
            <a:extLst>
              <a:ext uri="{FF2B5EF4-FFF2-40B4-BE49-F238E27FC236}">
                <a16:creationId xmlns:a16="http://schemas.microsoft.com/office/drawing/2014/main" id="{06DFD534-92E5-47E8-8813-FB126EFC95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15039" y="5371967"/>
            <a:ext cx="1433163" cy="789120"/>
          </a:xfrm>
          <a:prstGeom prst="rect">
            <a:avLst/>
          </a:prstGeom>
        </p:spPr>
      </p:pic>
      <p:sp>
        <p:nvSpPr>
          <p:cNvPr id="92" name="ZoneTexte 91">
            <a:extLst>
              <a:ext uri="{FF2B5EF4-FFF2-40B4-BE49-F238E27FC236}">
                <a16:creationId xmlns:a16="http://schemas.microsoft.com/office/drawing/2014/main" id="{AF03D11F-BB8B-4189-85B2-5230F2A55E8C}"/>
              </a:ext>
            </a:extLst>
          </p:cNvPr>
          <p:cNvSpPr txBox="1"/>
          <p:nvPr/>
        </p:nvSpPr>
        <p:spPr>
          <a:xfrm>
            <a:off x="5714998" y="5340166"/>
            <a:ext cx="300040" cy="2308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2"/>
                </a:solidFill>
              </a:rPr>
              <a:t>12</a:t>
            </a:r>
          </a:p>
        </p:txBody>
      </p:sp>
      <p:pic>
        <p:nvPicPr>
          <p:cNvPr id="93" name="Image 92">
            <a:extLst>
              <a:ext uri="{FF2B5EF4-FFF2-40B4-BE49-F238E27FC236}">
                <a16:creationId xmlns:a16="http://schemas.microsoft.com/office/drawing/2014/main" id="{97BEB098-7399-427F-A5DB-C228914632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50866" y="6255643"/>
            <a:ext cx="1985207" cy="56687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BD72995F-41F0-40FE-907A-9D1A19315A0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04813" y="6282527"/>
            <a:ext cx="1462230" cy="535896"/>
          </a:xfrm>
          <a:prstGeom prst="rect">
            <a:avLst/>
          </a:prstGeom>
        </p:spPr>
      </p:pic>
      <p:pic>
        <p:nvPicPr>
          <p:cNvPr id="95" name="Image 94">
            <a:extLst>
              <a:ext uri="{FF2B5EF4-FFF2-40B4-BE49-F238E27FC236}">
                <a16:creationId xmlns:a16="http://schemas.microsoft.com/office/drawing/2014/main" id="{F30826BA-4716-4FB0-852E-873352357F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40911" y="4793972"/>
            <a:ext cx="3903264" cy="200882"/>
          </a:xfrm>
          <a:prstGeom prst="rect">
            <a:avLst/>
          </a:prstGeom>
        </p:spPr>
      </p:pic>
      <p:sp>
        <p:nvSpPr>
          <p:cNvPr id="96" name="ZoneTexte 95">
            <a:extLst>
              <a:ext uri="{FF2B5EF4-FFF2-40B4-BE49-F238E27FC236}">
                <a16:creationId xmlns:a16="http://schemas.microsoft.com/office/drawing/2014/main" id="{F03567B8-B64A-4990-935C-8F484432AA75}"/>
              </a:ext>
            </a:extLst>
          </p:cNvPr>
          <p:cNvSpPr txBox="1"/>
          <p:nvPr/>
        </p:nvSpPr>
        <p:spPr>
          <a:xfrm>
            <a:off x="6015039" y="6461893"/>
            <a:ext cx="1116418" cy="1692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500" dirty="0"/>
              <a:t>MSMITH-ST3</a:t>
            </a:r>
          </a:p>
        </p:txBody>
      </p:sp>
      <p:pic>
        <p:nvPicPr>
          <p:cNvPr id="97" name="Image 96">
            <a:extLst>
              <a:ext uri="{FF2B5EF4-FFF2-40B4-BE49-F238E27FC236}">
                <a16:creationId xmlns:a16="http://schemas.microsoft.com/office/drawing/2014/main" id="{21EE1A3A-6552-4DDC-900D-C85B60B773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43581" y="198840"/>
            <a:ext cx="1894514" cy="619157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sp>
        <p:nvSpPr>
          <p:cNvPr id="98" name="Rectangle 97">
            <a:extLst>
              <a:ext uri="{FF2B5EF4-FFF2-40B4-BE49-F238E27FC236}">
                <a16:creationId xmlns:a16="http://schemas.microsoft.com/office/drawing/2014/main" id="{951C5083-95EE-44E6-8529-1045D03B717C}"/>
              </a:ext>
            </a:extLst>
          </p:cNvPr>
          <p:cNvSpPr/>
          <p:nvPr/>
        </p:nvSpPr>
        <p:spPr>
          <a:xfrm>
            <a:off x="7759532" y="738646"/>
            <a:ext cx="971719" cy="8511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fr-FR" sz="1000" b="1" dirty="0">
              <a:solidFill>
                <a:schemeClr val="bg1"/>
              </a:solidFill>
            </a:endParaRP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17DD781E-297B-4031-AABB-07AE40A5D6A6}"/>
              </a:ext>
            </a:extLst>
          </p:cNvPr>
          <p:cNvSpPr txBox="1"/>
          <p:nvPr/>
        </p:nvSpPr>
        <p:spPr>
          <a:xfrm>
            <a:off x="8208272" y="194556"/>
            <a:ext cx="624802" cy="194990"/>
          </a:xfrm>
          <a:prstGeom prst="rect">
            <a:avLst/>
          </a:prstGeom>
          <a:solidFill>
            <a:schemeClr val="tx1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67" dirty="0">
                <a:solidFill>
                  <a:schemeClr val="accent2"/>
                </a:solidFill>
              </a:rPr>
              <a:t>Introduction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A06FA52-0CF3-44B1-A5FB-0A4940D87340}"/>
              </a:ext>
            </a:extLst>
          </p:cNvPr>
          <p:cNvSpPr/>
          <p:nvPr/>
        </p:nvSpPr>
        <p:spPr>
          <a:xfrm>
            <a:off x="7759532" y="676456"/>
            <a:ext cx="592876" cy="4571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fr-FR" sz="1000" b="1" dirty="0">
              <a:solidFill>
                <a:schemeClr val="bg1"/>
              </a:solidFill>
            </a:endParaRP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ABBA6359-953D-47BC-B95B-227DB4710D76}"/>
              </a:ext>
            </a:extLst>
          </p:cNvPr>
          <p:cNvSpPr txBox="1"/>
          <p:nvPr/>
        </p:nvSpPr>
        <p:spPr>
          <a:xfrm>
            <a:off x="6373766" y="5787998"/>
            <a:ext cx="1032846" cy="2190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500" dirty="0"/>
          </a:p>
        </p:txBody>
      </p:sp>
    </p:spTree>
    <p:extLst>
      <p:ext uri="{BB962C8B-B14F-4D97-AF65-F5344CB8AC3E}">
        <p14:creationId xmlns:p14="http://schemas.microsoft.com/office/powerpoint/2010/main" val="157469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46">
            <a:extLst>
              <a:ext uri="{FF2B5EF4-FFF2-40B4-BE49-F238E27FC236}">
                <a16:creationId xmlns:a16="http://schemas.microsoft.com/office/drawing/2014/main" id="{6B66D04D-6530-4527-9C0F-B193D4BBC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982" y="4701970"/>
            <a:ext cx="3279162" cy="702678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85DDBF53-CE04-427F-B5A3-956294183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16" y="4682737"/>
            <a:ext cx="3704577" cy="68079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AE84CF1-84D9-41D1-9F25-4B9363A35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436" y="2483676"/>
            <a:ext cx="4370974" cy="649073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72580A54-1C09-40BD-8DA9-2EB5BACAE3AE}"/>
              </a:ext>
            </a:extLst>
          </p:cNvPr>
          <p:cNvSpPr txBox="1"/>
          <p:nvPr/>
        </p:nvSpPr>
        <p:spPr>
          <a:xfrm>
            <a:off x="285867" y="1323236"/>
            <a:ext cx="10803235" cy="7740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endParaRPr lang="fr-FR" sz="1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F9D299D0-E8C6-4B20-87DF-EFE90B36DE86}"/>
              </a:ext>
            </a:extLst>
          </p:cNvPr>
          <p:cNvSpPr txBox="1"/>
          <p:nvPr/>
        </p:nvSpPr>
        <p:spPr>
          <a:xfrm>
            <a:off x="285867" y="1323237"/>
            <a:ext cx="365584" cy="246221"/>
          </a:xfrm>
          <a:prstGeom prst="rect">
            <a:avLst/>
          </a:prstGeom>
          <a:solidFill>
            <a:schemeClr val="tx1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accent2"/>
                </a:solidFill>
                <a:latin typeface="Century Gothic" panose="020B0502020202020204" pitchFamily="34" charset="0"/>
              </a:rPr>
              <a:t>1</a:t>
            </a: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300CE339-73B3-457A-80F0-316C22FFDF99}"/>
              </a:ext>
            </a:extLst>
          </p:cNvPr>
          <p:cNvCxnSpPr>
            <a:cxnSpLocks/>
          </p:cNvCxnSpPr>
          <p:nvPr/>
        </p:nvCxnSpPr>
        <p:spPr>
          <a:xfrm flipV="1">
            <a:off x="3028456" y="2445194"/>
            <a:ext cx="2947226" cy="162914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5B427EAA-3A93-4343-B7BA-3E10DBFA9C84}"/>
              </a:ext>
            </a:extLst>
          </p:cNvPr>
          <p:cNvCxnSpPr>
            <a:cxnSpLocks/>
          </p:cNvCxnSpPr>
          <p:nvPr/>
        </p:nvCxnSpPr>
        <p:spPr>
          <a:xfrm>
            <a:off x="2349500" y="2760327"/>
            <a:ext cx="3626182" cy="3688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58D7343B-2F24-405A-8F40-8CFF6F5FB480}"/>
              </a:ext>
            </a:extLst>
          </p:cNvPr>
          <p:cNvCxnSpPr>
            <a:cxnSpLocks/>
          </p:cNvCxnSpPr>
          <p:nvPr/>
        </p:nvCxnSpPr>
        <p:spPr>
          <a:xfrm>
            <a:off x="2614035" y="3029211"/>
            <a:ext cx="3361647" cy="589716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4F8A2762-8463-4D8B-8997-E4CDD85F7352}"/>
              </a:ext>
            </a:extLst>
          </p:cNvPr>
          <p:cNvCxnSpPr>
            <a:cxnSpLocks/>
          </p:cNvCxnSpPr>
          <p:nvPr/>
        </p:nvCxnSpPr>
        <p:spPr>
          <a:xfrm>
            <a:off x="3523662" y="2898871"/>
            <a:ext cx="2452020" cy="23387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E9E78D08-329A-4C20-98AB-B7AF2D20953E}"/>
              </a:ext>
            </a:extLst>
          </p:cNvPr>
          <p:cNvCxnSpPr>
            <a:cxnSpLocks/>
          </p:cNvCxnSpPr>
          <p:nvPr/>
        </p:nvCxnSpPr>
        <p:spPr>
          <a:xfrm>
            <a:off x="6096000" y="2252144"/>
            <a:ext cx="0" cy="181854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ZoneTexte 100">
            <a:extLst>
              <a:ext uri="{FF2B5EF4-FFF2-40B4-BE49-F238E27FC236}">
                <a16:creationId xmlns:a16="http://schemas.microsoft.com/office/drawing/2014/main" id="{08740B84-67E1-45EE-B67A-CAEE33E8CF10}"/>
              </a:ext>
            </a:extLst>
          </p:cNvPr>
          <p:cNvSpPr txBox="1"/>
          <p:nvPr/>
        </p:nvSpPr>
        <p:spPr>
          <a:xfrm>
            <a:off x="6196263" y="2284831"/>
            <a:ext cx="3418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Intitulé de poste 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422F85C5-0DF5-460E-8522-D6ECE90895F2}"/>
              </a:ext>
            </a:extLst>
          </p:cNvPr>
          <p:cNvSpPr txBox="1"/>
          <p:nvPr/>
        </p:nvSpPr>
        <p:spPr>
          <a:xfrm>
            <a:off x="6196261" y="2653456"/>
            <a:ext cx="5674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Statut du poste ( ouvrier, administratif, agent de maitrise, cadre)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81796A1E-52A2-4DF4-B333-F70977DECC98}"/>
              </a:ext>
            </a:extLst>
          </p:cNvPr>
          <p:cNvSpPr txBox="1"/>
          <p:nvPr/>
        </p:nvSpPr>
        <p:spPr>
          <a:xfrm>
            <a:off x="6200179" y="3011694"/>
            <a:ext cx="3418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Positionnement sur le poste</a:t>
            </a:r>
          </a:p>
        </p:txBody>
      </p:sp>
      <p:cxnSp>
        <p:nvCxnSpPr>
          <p:cNvPr id="104" name="Connecteur droit avec flèche 103">
            <a:extLst>
              <a:ext uri="{FF2B5EF4-FFF2-40B4-BE49-F238E27FC236}">
                <a16:creationId xmlns:a16="http://schemas.microsoft.com/office/drawing/2014/main" id="{62291ED2-3A31-46D0-A270-CB07C3347964}"/>
              </a:ext>
            </a:extLst>
          </p:cNvPr>
          <p:cNvCxnSpPr>
            <a:cxnSpLocks/>
          </p:cNvCxnSpPr>
          <p:nvPr/>
        </p:nvCxnSpPr>
        <p:spPr>
          <a:xfrm flipV="1">
            <a:off x="8587831" y="4698756"/>
            <a:ext cx="1482038" cy="106235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avec flèche 104">
            <a:extLst>
              <a:ext uri="{FF2B5EF4-FFF2-40B4-BE49-F238E27FC236}">
                <a16:creationId xmlns:a16="http://schemas.microsoft.com/office/drawing/2014/main" id="{3CFE440C-6951-45E2-8EE4-B058CFED1157}"/>
              </a:ext>
            </a:extLst>
          </p:cNvPr>
          <p:cNvCxnSpPr>
            <a:cxnSpLocks/>
          </p:cNvCxnSpPr>
          <p:nvPr/>
        </p:nvCxnSpPr>
        <p:spPr>
          <a:xfrm>
            <a:off x="8311816" y="5102233"/>
            <a:ext cx="1758053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avec flèche 105">
            <a:extLst>
              <a:ext uri="{FF2B5EF4-FFF2-40B4-BE49-F238E27FC236}">
                <a16:creationId xmlns:a16="http://schemas.microsoft.com/office/drawing/2014/main" id="{ED8D481A-7941-44F5-91EE-C6DA34D31BE3}"/>
              </a:ext>
            </a:extLst>
          </p:cNvPr>
          <p:cNvCxnSpPr>
            <a:cxnSpLocks/>
          </p:cNvCxnSpPr>
          <p:nvPr/>
        </p:nvCxnSpPr>
        <p:spPr>
          <a:xfrm>
            <a:off x="8311816" y="5273585"/>
            <a:ext cx="1758053" cy="305664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6E78A061-2873-46A7-94D8-0AEAD35BD6B5}"/>
              </a:ext>
            </a:extLst>
          </p:cNvPr>
          <p:cNvCxnSpPr>
            <a:cxnSpLocks/>
          </p:cNvCxnSpPr>
          <p:nvPr/>
        </p:nvCxnSpPr>
        <p:spPr>
          <a:xfrm>
            <a:off x="10226836" y="4330131"/>
            <a:ext cx="0" cy="148513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avec flèche 107">
            <a:extLst>
              <a:ext uri="{FF2B5EF4-FFF2-40B4-BE49-F238E27FC236}">
                <a16:creationId xmlns:a16="http://schemas.microsoft.com/office/drawing/2014/main" id="{4BE077B2-7083-43AF-83A2-7A66E8C66161}"/>
              </a:ext>
            </a:extLst>
          </p:cNvPr>
          <p:cNvCxnSpPr>
            <a:cxnSpLocks/>
          </p:cNvCxnSpPr>
          <p:nvPr/>
        </p:nvCxnSpPr>
        <p:spPr>
          <a:xfrm flipV="1">
            <a:off x="2201565" y="4516712"/>
            <a:ext cx="1551800" cy="28827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avec flèche 108">
            <a:extLst>
              <a:ext uri="{FF2B5EF4-FFF2-40B4-BE49-F238E27FC236}">
                <a16:creationId xmlns:a16="http://schemas.microsoft.com/office/drawing/2014/main" id="{CBA15E19-2489-4631-AF87-8655A36C53B7}"/>
              </a:ext>
            </a:extLst>
          </p:cNvPr>
          <p:cNvCxnSpPr>
            <a:cxnSpLocks/>
          </p:cNvCxnSpPr>
          <p:nvPr/>
        </p:nvCxnSpPr>
        <p:spPr>
          <a:xfrm flipV="1">
            <a:off x="2201565" y="4909591"/>
            <a:ext cx="1551800" cy="2925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avec flèche 109">
            <a:extLst>
              <a:ext uri="{FF2B5EF4-FFF2-40B4-BE49-F238E27FC236}">
                <a16:creationId xmlns:a16="http://schemas.microsoft.com/office/drawing/2014/main" id="{538D515A-7DB4-4ECA-8B82-59D123AEF5F5}"/>
              </a:ext>
            </a:extLst>
          </p:cNvPr>
          <p:cNvCxnSpPr>
            <a:cxnSpLocks/>
          </p:cNvCxnSpPr>
          <p:nvPr/>
        </p:nvCxnSpPr>
        <p:spPr>
          <a:xfrm>
            <a:off x="2200891" y="5102234"/>
            <a:ext cx="1511308" cy="60482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>
            <a:extLst>
              <a:ext uri="{FF2B5EF4-FFF2-40B4-BE49-F238E27FC236}">
                <a16:creationId xmlns:a16="http://schemas.microsoft.com/office/drawing/2014/main" id="{3F24049F-2E1A-45A4-A7A5-BC107BA9FFA8}"/>
              </a:ext>
            </a:extLst>
          </p:cNvPr>
          <p:cNvCxnSpPr>
            <a:cxnSpLocks/>
          </p:cNvCxnSpPr>
          <p:nvPr/>
        </p:nvCxnSpPr>
        <p:spPr>
          <a:xfrm>
            <a:off x="3908586" y="4269902"/>
            <a:ext cx="0" cy="170796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ZoneTexte 111">
            <a:extLst>
              <a:ext uri="{FF2B5EF4-FFF2-40B4-BE49-F238E27FC236}">
                <a16:creationId xmlns:a16="http://schemas.microsoft.com/office/drawing/2014/main" id="{2DB40C3F-18BC-4627-BA6E-218473799C79}"/>
              </a:ext>
            </a:extLst>
          </p:cNvPr>
          <p:cNvSpPr txBox="1"/>
          <p:nvPr/>
        </p:nvSpPr>
        <p:spPr>
          <a:xfrm>
            <a:off x="3986251" y="4314035"/>
            <a:ext cx="19350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Date d’entrée chez </a:t>
            </a:r>
            <a:r>
              <a:rPr lang="fr-FR" sz="1000" dirty="0" err="1">
                <a:latin typeface="Century Gothic" panose="020B0502020202020204" pitchFamily="34" charset="0"/>
              </a:rPr>
              <a:t>OTISconcernant</a:t>
            </a:r>
            <a:r>
              <a:rPr lang="fr-FR" sz="1000" dirty="0">
                <a:latin typeface="Century Gothic" panose="020B0502020202020204" pitchFamily="34" charset="0"/>
              </a:rPr>
              <a:t> le contrat en cours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37DB13E9-4E17-4604-939C-63967545720E}"/>
              </a:ext>
            </a:extLst>
          </p:cNvPr>
          <p:cNvSpPr txBox="1"/>
          <p:nvPr/>
        </p:nvSpPr>
        <p:spPr>
          <a:xfrm>
            <a:off x="3986250" y="4722759"/>
            <a:ext cx="19350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Date d’ancienneté reconstituée, s’il existe un précédent contrat NSA ou un contrat OTIS, la période de ce contrat est reprise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F54FC79D-37EA-45C4-AF32-3459AB62C93E}"/>
              </a:ext>
            </a:extLst>
          </p:cNvPr>
          <p:cNvSpPr txBox="1"/>
          <p:nvPr/>
        </p:nvSpPr>
        <p:spPr>
          <a:xfrm>
            <a:off x="3985576" y="5593148"/>
            <a:ext cx="193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Ancienneté effective en année et en mois</a:t>
            </a:r>
          </a:p>
        </p:txBody>
      </p:sp>
      <p:pic>
        <p:nvPicPr>
          <p:cNvPr id="115" name="Image 114">
            <a:extLst>
              <a:ext uri="{FF2B5EF4-FFF2-40B4-BE49-F238E27FC236}">
                <a16:creationId xmlns:a16="http://schemas.microsoft.com/office/drawing/2014/main" id="{5B093D0F-A9E9-4AEB-90B5-ED922AF6B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305" y="1339665"/>
            <a:ext cx="10313820" cy="676685"/>
          </a:xfrm>
          <a:prstGeom prst="rect">
            <a:avLst/>
          </a:prstGeom>
        </p:spPr>
      </p:pic>
      <p:pic>
        <p:nvPicPr>
          <p:cNvPr id="116" name="Image 115">
            <a:extLst>
              <a:ext uri="{FF2B5EF4-FFF2-40B4-BE49-F238E27FC236}">
                <a16:creationId xmlns:a16="http://schemas.microsoft.com/office/drawing/2014/main" id="{DB21A7DC-845A-4233-B38A-8852EDA84A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37" y="239429"/>
            <a:ext cx="2996208" cy="979208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sp>
        <p:nvSpPr>
          <p:cNvPr id="117" name="ZoneTexte 116">
            <a:extLst>
              <a:ext uri="{FF2B5EF4-FFF2-40B4-BE49-F238E27FC236}">
                <a16:creationId xmlns:a16="http://schemas.microsoft.com/office/drawing/2014/main" id="{C5DE8D04-7441-469E-90B0-653D439839BC}"/>
              </a:ext>
            </a:extLst>
          </p:cNvPr>
          <p:cNvSpPr txBox="1"/>
          <p:nvPr/>
        </p:nvSpPr>
        <p:spPr>
          <a:xfrm>
            <a:off x="2467993" y="236696"/>
            <a:ext cx="929614" cy="246221"/>
          </a:xfrm>
          <a:prstGeom prst="rect">
            <a:avLst/>
          </a:prstGeom>
          <a:solidFill>
            <a:schemeClr val="tx1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accent2"/>
                </a:solidFill>
                <a:latin typeface="Century Gothic" panose="020B0502020202020204" pitchFamily="34" charset="0"/>
              </a:rPr>
              <a:t>Introduction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F612F8EE-32D9-4F52-BA87-BEDC978198D3}"/>
              </a:ext>
            </a:extLst>
          </p:cNvPr>
          <p:cNvSpPr txBox="1"/>
          <p:nvPr/>
        </p:nvSpPr>
        <p:spPr>
          <a:xfrm>
            <a:off x="4294858" y="218813"/>
            <a:ext cx="6045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Date de virement Otis + Code EK pour la procédure Digiposte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441D8A79-A14B-4898-9CED-2F0364460790}"/>
              </a:ext>
            </a:extLst>
          </p:cNvPr>
          <p:cNvCxnSpPr>
            <a:cxnSpLocks/>
          </p:cNvCxnSpPr>
          <p:nvPr/>
        </p:nvCxnSpPr>
        <p:spPr>
          <a:xfrm>
            <a:off x="4107208" y="287144"/>
            <a:ext cx="0" cy="93149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>
            <a:extLst>
              <a:ext uri="{FF2B5EF4-FFF2-40B4-BE49-F238E27FC236}">
                <a16:creationId xmlns:a16="http://schemas.microsoft.com/office/drawing/2014/main" id="{D623ACEB-4FF8-4A35-8842-CFBABCB9E183}"/>
              </a:ext>
            </a:extLst>
          </p:cNvPr>
          <p:cNvSpPr txBox="1"/>
          <p:nvPr/>
        </p:nvSpPr>
        <p:spPr>
          <a:xfrm>
            <a:off x="4294857" y="505110"/>
            <a:ext cx="6045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Période effective de travail pour le paiement du salaire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C58DC058-D3C7-4B4B-A4CC-F57B60AE83D3}"/>
              </a:ext>
            </a:extLst>
          </p:cNvPr>
          <p:cNvSpPr txBox="1"/>
          <p:nvPr/>
        </p:nvSpPr>
        <p:spPr>
          <a:xfrm>
            <a:off x="4294856" y="872807"/>
            <a:ext cx="6045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Index @</a:t>
            </a:r>
            <a:r>
              <a:rPr lang="fr-FR" sz="1000" dirty="0" err="1">
                <a:latin typeface="Century Gothic" panose="020B0502020202020204" pitchFamily="34" charset="0"/>
              </a:rPr>
              <a:t>haristot</a:t>
            </a:r>
            <a:endParaRPr lang="fr-FR" sz="1000" dirty="0">
              <a:latin typeface="Century Gothic" panose="020B0502020202020204" pitchFamily="34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40D7945-9264-4688-BBF4-B5AE172F4E57}"/>
              </a:ext>
            </a:extLst>
          </p:cNvPr>
          <p:cNvSpPr/>
          <p:nvPr/>
        </p:nvSpPr>
        <p:spPr>
          <a:xfrm>
            <a:off x="1719644" y="1058994"/>
            <a:ext cx="962493" cy="12862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fr-FR" sz="1000" b="1" dirty="0">
              <a:latin typeface="Century Gothic" panose="020B0502020202020204" pitchFamily="34" charset="0"/>
            </a:endParaRPr>
          </a:p>
        </p:txBody>
      </p:sp>
      <p:cxnSp>
        <p:nvCxnSpPr>
          <p:cNvPr id="123" name="Connecteur droit avec flèche 122">
            <a:extLst>
              <a:ext uri="{FF2B5EF4-FFF2-40B4-BE49-F238E27FC236}">
                <a16:creationId xmlns:a16="http://schemas.microsoft.com/office/drawing/2014/main" id="{2091AC19-EF42-4CD7-8DEB-44A4A7C00187}"/>
              </a:ext>
            </a:extLst>
          </p:cNvPr>
          <p:cNvCxnSpPr>
            <a:cxnSpLocks/>
          </p:cNvCxnSpPr>
          <p:nvPr/>
        </p:nvCxnSpPr>
        <p:spPr>
          <a:xfrm flipV="1">
            <a:off x="2750240" y="419236"/>
            <a:ext cx="1235336" cy="28669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avec flèche 123">
            <a:extLst>
              <a:ext uri="{FF2B5EF4-FFF2-40B4-BE49-F238E27FC236}">
                <a16:creationId xmlns:a16="http://schemas.microsoft.com/office/drawing/2014/main" id="{8CBE6DE1-8362-43BA-8058-0F953B77BABA}"/>
              </a:ext>
            </a:extLst>
          </p:cNvPr>
          <p:cNvCxnSpPr>
            <a:cxnSpLocks/>
          </p:cNvCxnSpPr>
          <p:nvPr/>
        </p:nvCxnSpPr>
        <p:spPr>
          <a:xfrm flipV="1">
            <a:off x="2977465" y="718531"/>
            <a:ext cx="1008111" cy="15916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avec flèche 124">
            <a:extLst>
              <a:ext uri="{FF2B5EF4-FFF2-40B4-BE49-F238E27FC236}">
                <a16:creationId xmlns:a16="http://schemas.microsoft.com/office/drawing/2014/main" id="{1BCAB47F-D707-401B-9E25-D638EC704D06}"/>
              </a:ext>
            </a:extLst>
          </p:cNvPr>
          <p:cNvCxnSpPr>
            <a:cxnSpLocks/>
          </p:cNvCxnSpPr>
          <p:nvPr/>
        </p:nvCxnSpPr>
        <p:spPr>
          <a:xfrm flipV="1">
            <a:off x="2063281" y="1025586"/>
            <a:ext cx="1922295" cy="14145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7901FC2-475A-4328-BE8C-D3E54FAD89DB}"/>
              </a:ext>
            </a:extLst>
          </p:cNvPr>
          <p:cNvSpPr/>
          <p:nvPr/>
        </p:nvSpPr>
        <p:spPr>
          <a:xfrm>
            <a:off x="1598012" y="987498"/>
            <a:ext cx="465269" cy="8368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fr-FR" sz="1000" b="1" dirty="0">
              <a:latin typeface="Century Gothic" panose="020B0502020202020204" pitchFamily="34" charset="0"/>
            </a:endParaRP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96C11EA3-8C1B-49AF-BDBA-3BFCEBB3EE54}"/>
              </a:ext>
            </a:extLst>
          </p:cNvPr>
          <p:cNvSpPr txBox="1"/>
          <p:nvPr/>
        </p:nvSpPr>
        <p:spPr>
          <a:xfrm>
            <a:off x="10314755" y="4460796"/>
            <a:ext cx="2322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Type d’horaire (mensualisé, annualisé, forfait)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508BADE1-30CD-426A-B823-41696504EDAB}"/>
              </a:ext>
            </a:extLst>
          </p:cNvPr>
          <p:cNvSpPr txBox="1"/>
          <p:nvPr/>
        </p:nvSpPr>
        <p:spPr>
          <a:xfrm>
            <a:off x="10314755" y="4923831"/>
            <a:ext cx="1877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Horaire mensuelle prévue dans le contrat</a:t>
            </a: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E0FD258E-EAD8-4C7A-B196-2312AD5A4B45}"/>
              </a:ext>
            </a:extLst>
          </p:cNvPr>
          <p:cNvSpPr txBox="1"/>
          <p:nvPr/>
        </p:nvSpPr>
        <p:spPr>
          <a:xfrm>
            <a:off x="10340155" y="5426417"/>
            <a:ext cx="1898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Taux d’activité (temps plein = 100% ou temps partiel)</a:t>
            </a:r>
          </a:p>
        </p:txBody>
      </p:sp>
    </p:spTree>
    <p:extLst>
      <p:ext uri="{BB962C8B-B14F-4D97-AF65-F5344CB8AC3E}">
        <p14:creationId xmlns:p14="http://schemas.microsoft.com/office/powerpoint/2010/main" val="280160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CE2BEF4-336E-4BB1-AB24-FDA2CE8A1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948" y="828024"/>
            <a:ext cx="8381655" cy="1661881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2968AD-96D0-4085-8FD1-DBDD94E1E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19" y="608785"/>
            <a:ext cx="653067" cy="4145555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24D569B7-DAE0-4A2B-A3DA-0DA417356327}"/>
              </a:ext>
            </a:extLst>
          </p:cNvPr>
          <p:cNvCxnSpPr>
            <a:cxnSpLocks/>
          </p:cNvCxnSpPr>
          <p:nvPr/>
        </p:nvCxnSpPr>
        <p:spPr>
          <a:xfrm>
            <a:off x="1279661" y="1013611"/>
            <a:ext cx="476250" cy="56356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1C7A1010-D730-4A08-AD32-27EA49C31727}"/>
              </a:ext>
            </a:extLst>
          </p:cNvPr>
          <p:cNvCxnSpPr>
            <a:cxnSpLocks/>
          </p:cNvCxnSpPr>
          <p:nvPr/>
        </p:nvCxnSpPr>
        <p:spPr>
          <a:xfrm>
            <a:off x="1773398" y="1055688"/>
            <a:ext cx="0" cy="146193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976D1188-AFC3-4BB7-8E79-C6FC7EC5D62F}"/>
              </a:ext>
            </a:extLst>
          </p:cNvPr>
          <p:cNvSpPr txBox="1"/>
          <p:nvPr/>
        </p:nvSpPr>
        <p:spPr>
          <a:xfrm>
            <a:off x="1821134" y="1055688"/>
            <a:ext cx="1249843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Cette colonne indique la période concerné dans le bulletin de paie. Quand rien n’est indiqué il s’agit d’une rubrique de paie sur le mois en cours </a:t>
            </a: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D0C1AF3A-BED2-4BAC-8001-7BB31606E551}"/>
              </a:ext>
            </a:extLst>
          </p:cNvPr>
          <p:cNvCxnSpPr>
            <a:cxnSpLocks/>
          </p:cNvCxnSpPr>
          <p:nvPr/>
        </p:nvCxnSpPr>
        <p:spPr>
          <a:xfrm>
            <a:off x="1055270" y="2517626"/>
            <a:ext cx="635418" cy="110008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15C30F7-F207-4C76-B056-2BDAD599AD20}"/>
              </a:ext>
            </a:extLst>
          </p:cNvPr>
          <p:cNvCxnSpPr/>
          <p:nvPr/>
        </p:nvCxnSpPr>
        <p:spPr>
          <a:xfrm>
            <a:off x="1055270" y="2159000"/>
            <a:ext cx="0" cy="35862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A8341B72-8969-4BDA-9ACE-208568F51952}"/>
              </a:ext>
            </a:extLst>
          </p:cNvPr>
          <p:cNvCxnSpPr>
            <a:cxnSpLocks/>
          </p:cNvCxnSpPr>
          <p:nvPr/>
        </p:nvCxnSpPr>
        <p:spPr>
          <a:xfrm>
            <a:off x="1773398" y="3165697"/>
            <a:ext cx="0" cy="18573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ZoneTexte 101">
            <a:extLst>
              <a:ext uri="{FF2B5EF4-FFF2-40B4-BE49-F238E27FC236}">
                <a16:creationId xmlns:a16="http://schemas.microsoft.com/office/drawing/2014/main" id="{98548F29-0107-4346-B912-AC7293E94455}"/>
              </a:ext>
            </a:extLst>
          </p:cNvPr>
          <p:cNvSpPr txBox="1"/>
          <p:nvPr/>
        </p:nvSpPr>
        <p:spPr>
          <a:xfrm>
            <a:off x="1838212" y="3165697"/>
            <a:ext cx="1249843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Quand une date est indiqué comme-ici, cela indique que cette ligne correspond à une régularisation sur les mois précédent. Ici il s’agit d’une régularisation de novembre 2021 par exemple </a:t>
            </a:r>
          </a:p>
        </p:txBody>
      </p:sp>
      <p:cxnSp>
        <p:nvCxnSpPr>
          <p:cNvPr id="103" name="Connecteur droit avec flèche 102">
            <a:extLst>
              <a:ext uri="{FF2B5EF4-FFF2-40B4-BE49-F238E27FC236}">
                <a16:creationId xmlns:a16="http://schemas.microsoft.com/office/drawing/2014/main" id="{EF5EC8E7-DE15-4994-9569-6AF57E1F8850}"/>
              </a:ext>
            </a:extLst>
          </p:cNvPr>
          <p:cNvCxnSpPr>
            <a:cxnSpLocks/>
          </p:cNvCxnSpPr>
          <p:nvPr/>
        </p:nvCxnSpPr>
        <p:spPr>
          <a:xfrm>
            <a:off x="7588250" y="1480343"/>
            <a:ext cx="581941" cy="1685355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4BB788AD-AA19-472E-AC4A-18F03FC4DC2B}"/>
              </a:ext>
            </a:extLst>
          </p:cNvPr>
          <p:cNvCxnSpPr>
            <a:cxnSpLocks/>
          </p:cNvCxnSpPr>
          <p:nvPr/>
        </p:nvCxnSpPr>
        <p:spPr>
          <a:xfrm>
            <a:off x="4944140" y="1480343"/>
            <a:ext cx="264411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24BB48BE-797C-4CEB-BA04-FA39E0862FBC}"/>
              </a:ext>
            </a:extLst>
          </p:cNvPr>
          <p:cNvCxnSpPr>
            <a:cxnSpLocks/>
          </p:cNvCxnSpPr>
          <p:nvPr/>
        </p:nvCxnSpPr>
        <p:spPr>
          <a:xfrm flipV="1">
            <a:off x="5070742" y="1647031"/>
            <a:ext cx="2152383" cy="1193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avec flèche 105">
            <a:extLst>
              <a:ext uri="{FF2B5EF4-FFF2-40B4-BE49-F238E27FC236}">
                <a16:creationId xmlns:a16="http://schemas.microsoft.com/office/drawing/2014/main" id="{97CB1851-C646-460B-A57D-3BEBD377D194}"/>
              </a:ext>
            </a:extLst>
          </p:cNvPr>
          <p:cNvCxnSpPr>
            <a:cxnSpLocks/>
          </p:cNvCxnSpPr>
          <p:nvPr/>
        </p:nvCxnSpPr>
        <p:spPr>
          <a:xfrm>
            <a:off x="7223125" y="1647031"/>
            <a:ext cx="71438" cy="226992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C1891016-AD58-4BCA-ACC1-1A3E3D6F4168}"/>
              </a:ext>
            </a:extLst>
          </p:cNvPr>
          <p:cNvCxnSpPr>
            <a:cxnSpLocks/>
          </p:cNvCxnSpPr>
          <p:nvPr/>
        </p:nvCxnSpPr>
        <p:spPr>
          <a:xfrm>
            <a:off x="5295273" y="1806500"/>
            <a:ext cx="132460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avec flèche 107">
            <a:extLst>
              <a:ext uri="{FF2B5EF4-FFF2-40B4-BE49-F238E27FC236}">
                <a16:creationId xmlns:a16="http://schemas.microsoft.com/office/drawing/2014/main" id="{43620C72-9028-440E-AD7A-A25450F1A0FA}"/>
              </a:ext>
            </a:extLst>
          </p:cNvPr>
          <p:cNvCxnSpPr>
            <a:cxnSpLocks/>
          </p:cNvCxnSpPr>
          <p:nvPr/>
        </p:nvCxnSpPr>
        <p:spPr>
          <a:xfrm flipH="1">
            <a:off x="6357938" y="1793876"/>
            <a:ext cx="254213" cy="2221254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>
            <a:extLst>
              <a:ext uri="{FF2B5EF4-FFF2-40B4-BE49-F238E27FC236}">
                <a16:creationId xmlns:a16="http://schemas.microsoft.com/office/drawing/2014/main" id="{A791E746-0982-40E9-A378-6F6D36B22ABB}"/>
              </a:ext>
            </a:extLst>
          </p:cNvPr>
          <p:cNvCxnSpPr>
            <a:cxnSpLocks/>
          </p:cNvCxnSpPr>
          <p:nvPr/>
        </p:nvCxnSpPr>
        <p:spPr>
          <a:xfrm>
            <a:off x="5039895" y="2159000"/>
            <a:ext cx="105610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avec flèche 109">
            <a:extLst>
              <a:ext uri="{FF2B5EF4-FFF2-40B4-BE49-F238E27FC236}">
                <a16:creationId xmlns:a16="http://schemas.microsoft.com/office/drawing/2014/main" id="{B702334A-5B8F-4673-84C9-6D2E2037F224}"/>
              </a:ext>
            </a:extLst>
          </p:cNvPr>
          <p:cNvCxnSpPr>
            <a:cxnSpLocks/>
            <a:endCxn id="125" idx="0"/>
          </p:cNvCxnSpPr>
          <p:nvPr/>
        </p:nvCxnSpPr>
        <p:spPr>
          <a:xfrm flipH="1">
            <a:off x="5295274" y="2159000"/>
            <a:ext cx="789038" cy="297136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114">
            <a:extLst>
              <a:ext uri="{FF2B5EF4-FFF2-40B4-BE49-F238E27FC236}">
                <a16:creationId xmlns:a16="http://schemas.microsoft.com/office/drawing/2014/main" id="{D7BBA2F4-F523-4727-AB89-80D07AA81F6D}"/>
              </a:ext>
            </a:extLst>
          </p:cNvPr>
          <p:cNvCxnSpPr>
            <a:cxnSpLocks/>
          </p:cNvCxnSpPr>
          <p:nvPr/>
        </p:nvCxnSpPr>
        <p:spPr>
          <a:xfrm flipH="1">
            <a:off x="10047816" y="1647031"/>
            <a:ext cx="6396" cy="290934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115">
            <a:extLst>
              <a:ext uri="{FF2B5EF4-FFF2-40B4-BE49-F238E27FC236}">
                <a16:creationId xmlns:a16="http://schemas.microsoft.com/office/drawing/2014/main" id="{8571AB83-7B00-45FE-83A4-E6998578DE21}"/>
              </a:ext>
            </a:extLst>
          </p:cNvPr>
          <p:cNvCxnSpPr>
            <a:cxnSpLocks/>
          </p:cNvCxnSpPr>
          <p:nvPr/>
        </p:nvCxnSpPr>
        <p:spPr>
          <a:xfrm flipV="1">
            <a:off x="9838218" y="1658964"/>
            <a:ext cx="200910" cy="1173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116">
            <a:extLst>
              <a:ext uri="{FF2B5EF4-FFF2-40B4-BE49-F238E27FC236}">
                <a16:creationId xmlns:a16="http://schemas.microsoft.com/office/drawing/2014/main" id="{EC3ADE5B-C182-4C5B-9521-EA250DC7CA85}"/>
              </a:ext>
            </a:extLst>
          </p:cNvPr>
          <p:cNvCxnSpPr>
            <a:cxnSpLocks/>
          </p:cNvCxnSpPr>
          <p:nvPr/>
        </p:nvCxnSpPr>
        <p:spPr>
          <a:xfrm>
            <a:off x="11373933" y="2392311"/>
            <a:ext cx="0" cy="84374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ZoneTexte 117">
            <a:extLst>
              <a:ext uri="{FF2B5EF4-FFF2-40B4-BE49-F238E27FC236}">
                <a16:creationId xmlns:a16="http://schemas.microsoft.com/office/drawing/2014/main" id="{7F51CBEE-F7D1-4DAB-9095-E8E3D1C93C77}"/>
              </a:ext>
            </a:extLst>
          </p:cNvPr>
          <p:cNvSpPr txBox="1"/>
          <p:nvPr/>
        </p:nvSpPr>
        <p:spPr>
          <a:xfrm>
            <a:off x="7932285" y="3168743"/>
            <a:ext cx="821269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Salaire de base défini par le contrat de travail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F1BD9002-F3D0-4325-A080-CEE301FA6129}"/>
              </a:ext>
            </a:extLst>
          </p:cNvPr>
          <p:cNvCxnSpPr>
            <a:cxnSpLocks/>
          </p:cNvCxnSpPr>
          <p:nvPr/>
        </p:nvCxnSpPr>
        <p:spPr>
          <a:xfrm>
            <a:off x="7918068" y="3165697"/>
            <a:ext cx="0" cy="84943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>
            <a:extLst>
              <a:ext uri="{FF2B5EF4-FFF2-40B4-BE49-F238E27FC236}">
                <a16:creationId xmlns:a16="http://schemas.microsoft.com/office/drawing/2014/main" id="{4C0E0BA8-1B6B-4752-843C-916C54B821E9}"/>
              </a:ext>
            </a:extLst>
          </p:cNvPr>
          <p:cNvSpPr txBox="1"/>
          <p:nvPr/>
        </p:nvSpPr>
        <p:spPr>
          <a:xfrm>
            <a:off x="6839565" y="3937734"/>
            <a:ext cx="1320287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Prime d’ancienneté calculée en fonction de l’ancienneté reconstituée du salarié, de son statut, de son coefficient et de la valeur du point prévu par la convention collective </a:t>
            </a:r>
          </a:p>
        </p:txBody>
      </p: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5E5E14E1-8348-43F4-BD4E-C00A62320082}"/>
              </a:ext>
            </a:extLst>
          </p:cNvPr>
          <p:cNvCxnSpPr>
            <a:cxnSpLocks/>
          </p:cNvCxnSpPr>
          <p:nvPr/>
        </p:nvCxnSpPr>
        <p:spPr>
          <a:xfrm>
            <a:off x="6759675" y="3937734"/>
            <a:ext cx="0" cy="238526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B9F05BC5-0362-4FF3-80C9-4AD93A07FD8E}"/>
              </a:ext>
            </a:extLst>
          </p:cNvPr>
          <p:cNvSpPr txBox="1"/>
          <p:nvPr/>
        </p:nvSpPr>
        <p:spPr>
          <a:xfrm>
            <a:off x="5795213" y="4048547"/>
            <a:ext cx="8907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Salaire brut = salaire de base + prime d’ancienneté</a:t>
            </a:r>
          </a:p>
        </p:txBody>
      </p:sp>
      <p:cxnSp>
        <p:nvCxnSpPr>
          <p:cNvPr id="123" name="Connecteur droit 122">
            <a:extLst>
              <a:ext uri="{FF2B5EF4-FFF2-40B4-BE49-F238E27FC236}">
                <a16:creationId xmlns:a16="http://schemas.microsoft.com/office/drawing/2014/main" id="{59C77435-EB20-4E2F-AF56-0993D11F2D1A}"/>
              </a:ext>
            </a:extLst>
          </p:cNvPr>
          <p:cNvCxnSpPr>
            <a:cxnSpLocks/>
          </p:cNvCxnSpPr>
          <p:nvPr/>
        </p:nvCxnSpPr>
        <p:spPr>
          <a:xfrm>
            <a:off x="5795213" y="4061842"/>
            <a:ext cx="0" cy="69249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123">
            <a:extLst>
              <a:ext uri="{FF2B5EF4-FFF2-40B4-BE49-F238E27FC236}">
                <a16:creationId xmlns:a16="http://schemas.microsoft.com/office/drawing/2014/main" id="{08744132-9739-42CF-91BA-58820DB7C25B}"/>
              </a:ext>
            </a:extLst>
          </p:cNvPr>
          <p:cNvCxnSpPr>
            <a:cxnSpLocks/>
          </p:cNvCxnSpPr>
          <p:nvPr/>
        </p:nvCxnSpPr>
        <p:spPr>
          <a:xfrm>
            <a:off x="4731913" y="5130368"/>
            <a:ext cx="0" cy="53860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ZoneTexte 124">
            <a:extLst>
              <a:ext uri="{FF2B5EF4-FFF2-40B4-BE49-F238E27FC236}">
                <a16:creationId xmlns:a16="http://schemas.microsoft.com/office/drawing/2014/main" id="{5D0B6150-7626-4A92-9591-77322C57ED90}"/>
              </a:ext>
            </a:extLst>
          </p:cNvPr>
          <p:cNvSpPr txBox="1"/>
          <p:nvPr/>
        </p:nvSpPr>
        <p:spPr>
          <a:xfrm>
            <a:off x="4731914" y="5130368"/>
            <a:ext cx="11267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Heures supplémentaires majorés à 125% et 150%</a:t>
            </a: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E9E6AD91-DFE6-4910-A07E-7AD41AD1B0BA}"/>
              </a:ext>
            </a:extLst>
          </p:cNvPr>
          <p:cNvSpPr txBox="1"/>
          <p:nvPr/>
        </p:nvSpPr>
        <p:spPr>
          <a:xfrm>
            <a:off x="11202808" y="3292468"/>
            <a:ext cx="82126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Salaire brut soumis à cotisations sociales et fiscales</a:t>
            </a:r>
          </a:p>
        </p:txBody>
      </p: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2DA64AE6-4D25-4ABC-8335-EFB20896BF9A}"/>
              </a:ext>
            </a:extLst>
          </p:cNvPr>
          <p:cNvCxnSpPr>
            <a:cxnSpLocks/>
          </p:cNvCxnSpPr>
          <p:nvPr/>
        </p:nvCxnSpPr>
        <p:spPr>
          <a:xfrm>
            <a:off x="10722060" y="2392311"/>
            <a:ext cx="65187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cteur droit 131">
            <a:extLst>
              <a:ext uri="{FF2B5EF4-FFF2-40B4-BE49-F238E27FC236}">
                <a16:creationId xmlns:a16="http://schemas.microsoft.com/office/drawing/2014/main" id="{AFE9140E-F417-4E88-9E7E-3C85612FEACF}"/>
              </a:ext>
            </a:extLst>
          </p:cNvPr>
          <p:cNvCxnSpPr>
            <a:cxnSpLocks/>
          </p:cNvCxnSpPr>
          <p:nvPr/>
        </p:nvCxnSpPr>
        <p:spPr>
          <a:xfrm>
            <a:off x="11170241" y="3358578"/>
            <a:ext cx="0" cy="97111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eur droit 132">
            <a:extLst>
              <a:ext uri="{FF2B5EF4-FFF2-40B4-BE49-F238E27FC236}">
                <a16:creationId xmlns:a16="http://schemas.microsoft.com/office/drawing/2014/main" id="{96626520-9760-4A1B-A8B0-0564CCE8163E}"/>
              </a:ext>
            </a:extLst>
          </p:cNvPr>
          <p:cNvCxnSpPr>
            <a:cxnSpLocks/>
          </p:cNvCxnSpPr>
          <p:nvPr/>
        </p:nvCxnSpPr>
        <p:spPr>
          <a:xfrm>
            <a:off x="9478332" y="4754340"/>
            <a:ext cx="0" cy="84943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ZoneTexte 133">
            <a:extLst>
              <a:ext uri="{FF2B5EF4-FFF2-40B4-BE49-F238E27FC236}">
                <a16:creationId xmlns:a16="http://schemas.microsoft.com/office/drawing/2014/main" id="{D4E681C1-A756-40C5-BE7F-10347C792B6A}"/>
              </a:ext>
            </a:extLst>
          </p:cNvPr>
          <p:cNvSpPr txBox="1"/>
          <p:nvPr/>
        </p:nvSpPr>
        <p:spPr>
          <a:xfrm>
            <a:off x="9478332" y="4754340"/>
            <a:ext cx="1701298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Valeur du point défini par la Convention collective du salarié, par son ancienneté, son coefficient et son statut</a:t>
            </a:r>
          </a:p>
        </p:txBody>
      </p:sp>
      <p:sp>
        <p:nvSpPr>
          <p:cNvPr id="136" name="ZoneTexte 135">
            <a:extLst>
              <a:ext uri="{FF2B5EF4-FFF2-40B4-BE49-F238E27FC236}">
                <a16:creationId xmlns:a16="http://schemas.microsoft.com/office/drawing/2014/main" id="{A64D4260-8BF9-46FE-878B-7CC5F3B8E61E}"/>
              </a:ext>
            </a:extLst>
          </p:cNvPr>
          <p:cNvSpPr txBox="1"/>
          <p:nvPr/>
        </p:nvSpPr>
        <p:spPr>
          <a:xfrm>
            <a:off x="3389460" y="828024"/>
            <a:ext cx="335971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2B67BEEC-F045-49B0-AF2E-37B202387E41}"/>
              </a:ext>
            </a:extLst>
          </p:cNvPr>
          <p:cNvSpPr txBox="1"/>
          <p:nvPr/>
        </p:nvSpPr>
        <p:spPr>
          <a:xfrm>
            <a:off x="593819" y="608785"/>
            <a:ext cx="299685" cy="263474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chemeClr val="accent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01152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69A2DE9-909E-4860-BBE7-F408B62A4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89" y="4346783"/>
            <a:ext cx="8212766" cy="1058347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B863A2-38E6-4ADA-A36F-2BF005DED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87" y="1140615"/>
            <a:ext cx="7999224" cy="2694183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1F1E6EAD-29BB-4356-B2A6-3DF423E8062E}"/>
              </a:ext>
            </a:extLst>
          </p:cNvPr>
          <p:cNvCxnSpPr>
            <a:cxnSpLocks/>
          </p:cNvCxnSpPr>
          <p:nvPr/>
        </p:nvCxnSpPr>
        <p:spPr>
          <a:xfrm flipV="1">
            <a:off x="4868779" y="1184651"/>
            <a:ext cx="4311316" cy="36614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CEC913AC-5127-47A2-B753-A1A91091948D}"/>
              </a:ext>
            </a:extLst>
          </p:cNvPr>
          <p:cNvCxnSpPr>
            <a:cxnSpLocks/>
          </p:cNvCxnSpPr>
          <p:nvPr/>
        </p:nvCxnSpPr>
        <p:spPr>
          <a:xfrm>
            <a:off x="3404937" y="1873585"/>
            <a:ext cx="5775158" cy="25945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F644D587-0EF1-4CCE-AD2A-E878E5A67DD3}"/>
              </a:ext>
            </a:extLst>
          </p:cNvPr>
          <p:cNvCxnSpPr>
            <a:cxnSpLocks/>
          </p:cNvCxnSpPr>
          <p:nvPr/>
        </p:nvCxnSpPr>
        <p:spPr>
          <a:xfrm>
            <a:off x="3147108" y="2664994"/>
            <a:ext cx="5927153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31B44902-F33A-4BB9-B7BA-95C74441B509}"/>
              </a:ext>
            </a:extLst>
          </p:cNvPr>
          <p:cNvCxnSpPr>
            <a:cxnSpLocks/>
          </p:cNvCxnSpPr>
          <p:nvPr/>
        </p:nvCxnSpPr>
        <p:spPr>
          <a:xfrm>
            <a:off x="2851713" y="2829455"/>
            <a:ext cx="6222548" cy="36372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E74DDC46-3DFC-4751-9951-B4CF61D46F23}"/>
              </a:ext>
            </a:extLst>
          </p:cNvPr>
          <p:cNvSpPr txBox="1"/>
          <p:nvPr/>
        </p:nvSpPr>
        <p:spPr>
          <a:xfrm>
            <a:off x="9480208" y="991255"/>
            <a:ext cx="1534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Cotisations sociale de la sécurité sociale 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0CAD566F-F56F-4B69-95CA-E46045CEF27B}"/>
              </a:ext>
            </a:extLst>
          </p:cNvPr>
          <p:cNvCxnSpPr>
            <a:cxnSpLocks/>
          </p:cNvCxnSpPr>
          <p:nvPr/>
        </p:nvCxnSpPr>
        <p:spPr>
          <a:xfrm>
            <a:off x="9412474" y="1046827"/>
            <a:ext cx="1" cy="353471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E6A7FBFD-B94C-4F18-8834-D7D9A0042499}"/>
              </a:ext>
            </a:extLst>
          </p:cNvPr>
          <p:cNvCxnSpPr>
            <a:cxnSpLocks/>
          </p:cNvCxnSpPr>
          <p:nvPr/>
        </p:nvCxnSpPr>
        <p:spPr>
          <a:xfrm>
            <a:off x="9404275" y="1507959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ZoneTexte 101">
            <a:extLst>
              <a:ext uri="{FF2B5EF4-FFF2-40B4-BE49-F238E27FC236}">
                <a16:creationId xmlns:a16="http://schemas.microsoft.com/office/drawing/2014/main" id="{BBA60769-6588-446B-B416-026F5359FD8B}"/>
              </a:ext>
            </a:extLst>
          </p:cNvPr>
          <p:cNvSpPr txBox="1"/>
          <p:nvPr/>
        </p:nvSpPr>
        <p:spPr>
          <a:xfrm>
            <a:off x="9480207" y="1965919"/>
            <a:ext cx="20660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Forfait mensuel de la mutuelle en fonction de votre adhésion et de votre statut</a:t>
            </a:r>
          </a:p>
        </p:txBody>
      </p:sp>
      <p:cxnSp>
        <p:nvCxnSpPr>
          <p:cNvPr id="103" name="Connecteur droit avec flèche 102">
            <a:extLst>
              <a:ext uri="{FF2B5EF4-FFF2-40B4-BE49-F238E27FC236}">
                <a16:creationId xmlns:a16="http://schemas.microsoft.com/office/drawing/2014/main" id="{AE260AB9-19BB-4DC4-8230-56FCF25D3C60}"/>
              </a:ext>
            </a:extLst>
          </p:cNvPr>
          <p:cNvCxnSpPr>
            <a:cxnSpLocks/>
          </p:cNvCxnSpPr>
          <p:nvPr/>
        </p:nvCxnSpPr>
        <p:spPr>
          <a:xfrm>
            <a:off x="4047178" y="4490163"/>
            <a:ext cx="5132917" cy="424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ZoneTexte 103">
            <a:extLst>
              <a:ext uri="{FF2B5EF4-FFF2-40B4-BE49-F238E27FC236}">
                <a16:creationId xmlns:a16="http://schemas.microsoft.com/office/drawing/2014/main" id="{4E908713-BA8D-4C33-BBB3-11984E0D7551}"/>
              </a:ext>
            </a:extLst>
          </p:cNvPr>
          <p:cNvSpPr txBox="1"/>
          <p:nvPr/>
        </p:nvSpPr>
        <p:spPr>
          <a:xfrm>
            <a:off x="9480208" y="2516638"/>
            <a:ext cx="1744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Cotisation retraite de base</a:t>
            </a:r>
          </a:p>
        </p:txBody>
      </p:sp>
      <p:cxnSp>
        <p:nvCxnSpPr>
          <p:cNvPr id="105" name="Connecteur droit avec flèche 104">
            <a:extLst>
              <a:ext uri="{FF2B5EF4-FFF2-40B4-BE49-F238E27FC236}">
                <a16:creationId xmlns:a16="http://schemas.microsoft.com/office/drawing/2014/main" id="{2FF26E6B-42BD-4DA0-94DD-39961F9AEFF3}"/>
              </a:ext>
            </a:extLst>
          </p:cNvPr>
          <p:cNvCxnSpPr>
            <a:cxnSpLocks/>
          </p:cNvCxnSpPr>
          <p:nvPr/>
        </p:nvCxnSpPr>
        <p:spPr>
          <a:xfrm flipV="1">
            <a:off x="4868779" y="1633094"/>
            <a:ext cx="4311316" cy="7603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ZoneTexte 105">
            <a:extLst>
              <a:ext uri="{FF2B5EF4-FFF2-40B4-BE49-F238E27FC236}">
                <a16:creationId xmlns:a16="http://schemas.microsoft.com/office/drawing/2014/main" id="{6891F19F-580C-4783-84BA-857F4F5A4A6E}"/>
              </a:ext>
            </a:extLst>
          </p:cNvPr>
          <p:cNvSpPr txBox="1"/>
          <p:nvPr/>
        </p:nvSpPr>
        <p:spPr>
          <a:xfrm>
            <a:off x="9520850" y="1494115"/>
            <a:ext cx="1534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Cotisations sociale de la Prévoyance 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D2645094-D896-4DC7-9B49-9E1D95414817}"/>
              </a:ext>
            </a:extLst>
          </p:cNvPr>
          <p:cNvSpPr txBox="1"/>
          <p:nvPr/>
        </p:nvSpPr>
        <p:spPr>
          <a:xfrm>
            <a:off x="9480208" y="2998647"/>
            <a:ext cx="1615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Cotisation retraite complémentaire </a:t>
            </a:r>
          </a:p>
        </p:txBody>
      </p: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301E5A12-FD25-4606-9832-1BE1166D7700}"/>
              </a:ext>
            </a:extLst>
          </p:cNvPr>
          <p:cNvCxnSpPr>
            <a:cxnSpLocks/>
          </p:cNvCxnSpPr>
          <p:nvPr/>
        </p:nvCxnSpPr>
        <p:spPr>
          <a:xfrm>
            <a:off x="9404275" y="1973660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>
            <a:extLst>
              <a:ext uri="{FF2B5EF4-FFF2-40B4-BE49-F238E27FC236}">
                <a16:creationId xmlns:a16="http://schemas.microsoft.com/office/drawing/2014/main" id="{32AF98E4-494A-40B6-85BF-A4B7DA045C14}"/>
              </a:ext>
            </a:extLst>
          </p:cNvPr>
          <p:cNvCxnSpPr>
            <a:cxnSpLocks/>
          </p:cNvCxnSpPr>
          <p:nvPr/>
        </p:nvCxnSpPr>
        <p:spPr>
          <a:xfrm>
            <a:off x="9410543" y="2463244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EBDEDE7E-BD99-4FD5-B5D1-003F28BBA18E}"/>
              </a:ext>
            </a:extLst>
          </p:cNvPr>
          <p:cNvCxnSpPr>
            <a:cxnSpLocks/>
          </p:cNvCxnSpPr>
          <p:nvPr/>
        </p:nvCxnSpPr>
        <p:spPr>
          <a:xfrm>
            <a:off x="9412474" y="3030502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>
            <a:extLst>
              <a:ext uri="{FF2B5EF4-FFF2-40B4-BE49-F238E27FC236}">
                <a16:creationId xmlns:a16="http://schemas.microsoft.com/office/drawing/2014/main" id="{E353D794-8BB2-4779-A9B5-9F5FD2052AF3}"/>
              </a:ext>
            </a:extLst>
          </p:cNvPr>
          <p:cNvSpPr txBox="1"/>
          <p:nvPr/>
        </p:nvSpPr>
        <p:spPr>
          <a:xfrm>
            <a:off x="9364798" y="4404477"/>
            <a:ext cx="22969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Cotisation sociale généralisé, destiné à financer la sécurité sociale ainsi qu’a contribuer au remboursement de la dette sociale</a:t>
            </a:r>
          </a:p>
        </p:txBody>
      </p: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B4C598CB-5B51-48D2-9EFE-648DB753D163}"/>
              </a:ext>
            </a:extLst>
          </p:cNvPr>
          <p:cNvCxnSpPr>
            <a:cxnSpLocks/>
          </p:cNvCxnSpPr>
          <p:nvPr/>
        </p:nvCxnSpPr>
        <p:spPr>
          <a:xfrm>
            <a:off x="9364798" y="4404477"/>
            <a:ext cx="0" cy="69249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ZoneTexte 112">
            <a:extLst>
              <a:ext uri="{FF2B5EF4-FFF2-40B4-BE49-F238E27FC236}">
                <a16:creationId xmlns:a16="http://schemas.microsoft.com/office/drawing/2014/main" id="{EDC8B2A8-5BB1-46E5-9F4B-0A775D25EB9E}"/>
              </a:ext>
            </a:extLst>
          </p:cNvPr>
          <p:cNvSpPr txBox="1"/>
          <p:nvPr/>
        </p:nvSpPr>
        <p:spPr>
          <a:xfrm>
            <a:off x="625936" y="752888"/>
            <a:ext cx="431899" cy="3693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AD61B921-B6D3-4444-A177-7636A0EE5F9C}"/>
              </a:ext>
            </a:extLst>
          </p:cNvPr>
          <p:cNvSpPr txBox="1"/>
          <p:nvPr/>
        </p:nvSpPr>
        <p:spPr>
          <a:xfrm>
            <a:off x="511239" y="3958093"/>
            <a:ext cx="431899" cy="36933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2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92585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0505BF4-5B03-4865-B4D3-572D36C8B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385" y="4201975"/>
            <a:ext cx="7510482" cy="44462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40FBF0-CF3E-4279-828E-4BEC92F97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053" y="2037882"/>
            <a:ext cx="7450604" cy="413102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C1F9B7-13A5-4D5A-9065-3FBB1E6C41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11" y="378365"/>
            <a:ext cx="2514372" cy="559650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774FBFDB-DC73-4340-8178-4620DA6C38C4}"/>
              </a:ext>
            </a:extLst>
          </p:cNvPr>
          <p:cNvCxnSpPr>
            <a:cxnSpLocks/>
          </p:cNvCxnSpPr>
          <p:nvPr/>
        </p:nvCxnSpPr>
        <p:spPr>
          <a:xfrm>
            <a:off x="2025314" y="1480448"/>
            <a:ext cx="2817397" cy="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BF6F6288-4581-4E3C-B2BE-0724FE52C0BE}"/>
              </a:ext>
            </a:extLst>
          </p:cNvPr>
          <p:cNvSpPr txBox="1"/>
          <p:nvPr/>
        </p:nvSpPr>
        <p:spPr>
          <a:xfrm>
            <a:off x="4947677" y="1358280"/>
            <a:ext cx="5453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Planning du mois, indiquant les jours travaillés </a:t>
            </a:r>
            <a:endParaRPr lang="fr-FR" sz="1000" b="1" dirty="0">
              <a:latin typeface="Century Gothic" panose="020B0502020202020204" pitchFamily="34" charset="0"/>
            </a:endParaRP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665BDEE6-722F-4DB1-820D-5B613118D4F9}"/>
              </a:ext>
            </a:extLst>
          </p:cNvPr>
          <p:cNvCxnSpPr>
            <a:cxnSpLocks/>
          </p:cNvCxnSpPr>
          <p:nvPr/>
        </p:nvCxnSpPr>
        <p:spPr>
          <a:xfrm>
            <a:off x="4947677" y="1321311"/>
            <a:ext cx="0" cy="31827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615889DE-7AC2-4065-A776-D242B847C87C}"/>
              </a:ext>
            </a:extLst>
          </p:cNvPr>
          <p:cNvCxnSpPr>
            <a:cxnSpLocks/>
          </p:cNvCxnSpPr>
          <p:nvPr/>
        </p:nvCxnSpPr>
        <p:spPr>
          <a:xfrm>
            <a:off x="9636070" y="2194890"/>
            <a:ext cx="0" cy="54467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019E5925-DFC8-46BE-B520-6EEB19F43590}"/>
              </a:ext>
            </a:extLst>
          </p:cNvPr>
          <p:cNvCxnSpPr>
            <a:cxnSpLocks/>
          </p:cNvCxnSpPr>
          <p:nvPr/>
        </p:nvCxnSpPr>
        <p:spPr>
          <a:xfrm>
            <a:off x="5676566" y="2198478"/>
            <a:ext cx="395872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1CEFB520-98BF-4DEA-BD9E-60B4560A1DC3}"/>
              </a:ext>
            </a:extLst>
          </p:cNvPr>
          <p:cNvCxnSpPr>
            <a:cxnSpLocks/>
          </p:cNvCxnSpPr>
          <p:nvPr/>
        </p:nvCxnSpPr>
        <p:spPr>
          <a:xfrm>
            <a:off x="6096000" y="2325478"/>
            <a:ext cx="137360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avec flèche 101">
            <a:extLst>
              <a:ext uri="{FF2B5EF4-FFF2-40B4-BE49-F238E27FC236}">
                <a16:creationId xmlns:a16="http://schemas.microsoft.com/office/drawing/2014/main" id="{E4F7EDAC-663A-4C0D-8F86-8EA22CF68AC8}"/>
              </a:ext>
            </a:extLst>
          </p:cNvPr>
          <p:cNvCxnSpPr>
            <a:cxnSpLocks/>
          </p:cNvCxnSpPr>
          <p:nvPr/>
        </p:nvCxnSpPr>
        <p:spPr>
          <a:xfrm>
            <a:off x="7469605" y="2325479"/>
            <a:ext cx="0" cy="471864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>
            <a:extLst>
              <a:ext uri="{FF2B5EF4-FFF2-40B4-BE49-F238E27FC236}">
                <a16:creationId xmlns:a16="http://schemas.microsoft.com/office/drawing/2014/main" id="{E13C2C34-41B1-44DF-8685-AC7C151999DE}"/>
              </a:ext>
            </a:extLst>
          </p:cNvPr>
          <p:cNvCxnSpPr>
            <a:cxnSpLocks/>
          </p:cNvCxnSpPr>
          <p:nvPr/>
        </p:nvCxnSpPr>
        <p:spPr>
          <a:xfrm>
            <a:off x="7160962" y="4316371"/>
            <a:ext cx="266482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avec flèche 103">
            <a:extLst>
              <a:ext uri="{FF2B5EF4-FFF2-40B4-BE49-F238E27FC236}">
                <a16:creationId xmlns:a16="http://schemas.microsoft.com/office/drawing/2014/main" id="{82199B11-BEE0-47A1-B7E5-9026D0A282F7}"/>
              </a:ext>
            </a:extLst>
          </p:cNvPr>
          <p:cNvCxnSpPr>
            <a:cxnSpLocks/>
          </p:cNvCxnSpPr>
          <p:nvPr/>
        </p:nvCxnSpPr>
        <p:spPr>
          <a:xfrm>
            <a:off x="9825789" y="4316371"/>
            <a:ext cx="0" cy="101890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avec flèche 104">
            <a:extLst>
              <a:ext uri="{FF2B5EF4-FFF2-40B4-BE49-F238E27FC236}">
                <a16:creationId xmlns:a16="http://schemas.microsoft.com/office/drawing/2014/main" id="{C7F02CD5-5E4F-4287-900B-DA22E700FF81}"/>
              </a:ext>
            </a:extLst>
          </p:cNvPr>
          <p:cNvCxnSpPr>
            <a:cxnSpLocks/>
          </p:cNvCxnSpPr>
          <p:nvPr/>
        </p:nvCxnSpPr>
        <p:spPr>
          <a:xfrm>
            <a:off x="11249133" y="4569820"/>
            <a:ext cx="0" cy="433404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ZoneTexte 105">
            <a:extLst>
              <a:ext uri="{FF2B5EF4-FFF2-40B4-BE49-F238E27FC236}">
                <a16:creationId xmlns:a16="http://schemas.microsoft.com/office/drawing/2014/main" id="{509151BC-74A2-4C09-AC27-A6C5C1D98FBE}"/>
              </a:ext>
            </a:extLst>
          </p:cNvPr>
          <p:cNvSpPr txBox="1"/>
          <p:nvPr/>
        </p:nvSpPr>
        <p:spPr>
          <a:xfrm>
            <a:off x="8374217" y="2767421"/>
            <a:ext cx="2516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Indemnité de Zone mensuel, par jour, le salarié bénéficie d’une Zone  </a:t>
            </a:r>
            <a:endParaRPr lang="fr-FR" sz="1000" b="1" dirty="0">
              <a:latin typeface="Century Gothic" panose="020B0502020202020204" pitchFamily="34" charset="0"/>
            </a:endParaRP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9C7F6FFF-B6B7-4290-A4FD-724F5AA150F4}"/>
              </a:ext>
            </a:extLst>
          </p:cNvPr>
          <p:cNvSpPr txBox="1"/>
          <p:nvPr/>
        </p:nvSpPr>
        <p:spPr>
          <a:xfrm>
            <a:off x="6808919" y="2845828"/>
            <a:ext cx="1321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Indemnité de nettoyage vêtement mensuelle </a:t>
            </a:r>
            <a:endParaRPr lang="fr-FR" sz="1000" b="1" dirty="0">
              <a:latin typeface="Century Gothic" panose="020B0502020202020204" pitchFamily="34" charset="0"/>
            </a:endParaRP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3465733B-27D9-4976-BCED-480449D39B60}"/>
              </a:ext>
            </a:extLst>
          </p:cNvPr>
          <p:cNvSpPr txBox="1"/>
          <p:nvPr/>
        </p:nvSpPr>
        <p:spPr>
          <a:xfrm>
            <a:off x="9231131" y="5335280"/>
            <a:ext cx="13777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Salaire net à payer avant déduction des impôts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2AFA7A35-88F7-40BA-992D-93517C30B441}"/>
              </a:ext>
            </a:extLst>
          </p:cNvPr>
          <p:cNvSpPr txBox="1"/>
          <p:nvPr/>
        </p:nvSpPr>
        <p:spPr>
          <a:xfrm>
            <a:off x="10805439" y="5014440"/>
            <a:ext cx="12341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Montant supprimer en 2018 par la Cotisation retraite complémentaire </a:t>
            </a:r>
          </a:p>
        </p:txBody>
      </p: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4EF5E58C-AD73-4737-9CB1-6926A2C36E37}"/>
              </a:ext>
            </a:extLst>
          </p:cNvPr>
          <p:cNvCxnSpPr>
            <a:cxnSpLocks/>
          </p:cNvCxnSpPr>
          <p:nvPr/>
        </p:nvCxnSpPr>
        <p:spPr>
          <a:xfrm>
            <a:off x="6810623" y="2845829"/>
            <a:ext cx="0" cy="66157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>
            <a:extLst>
              <a:ext uri="{FF2B5EF4-FFF2-40B4-BE49-F238E27FC236}">
                <a16:creationId xmlns:a16="http://schemas.microsoft.com/office/drawing/2014/main" id="{D2B732C5-2861-4A8D-85A4-302B4571111B}"/>
              </a:ext>
            </a:extLst>
          </p:cNvPr>
          <p:cNvCxnSpPr>
            <a:cxnSpLocks/>
          </p:cNvCxnSpPr>
          <p:nvPr/>
        </p:nvCxnSpPr>
        <p:spPr>
          <a:xfrm>
            <a:off x="8374217" y="2748457"/>
            <a:ext cx="0" cy="40368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266AB86A-0F32-4E1C-93CE-0810F6776758}"/>
              </a:ext>
            </a:extLst>
          </p:cNvPr>
          <p:cNvCxnSpPr>
            <a:cxnSpLocks/>
          </p:cNvCxnSpPr>
          <p:nvPr/>
        </p:nvCxnSpPr>
        <p:spPr>
          <a:xfrm>
            <a:off x="9231285" y="5335281"/>
            <a:ext cx="0" cy="53860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808CAA9C-E383-4082-93B7-20303B6E658D}"/>
              </a:ext>
            </a:extLst>
          </p:cNvPr>
          <p:cNvCxnSpPr>
            <a:cxnSpLocks/>
          </p:cNvCxnSpPr>
          <p:nvPr/>
        </p:nvCxnSpPr>
        <p:spPr>
          <a:xfrm>
            <a:off x="10805439" y="5124122"/>
            <a:ext cx="0" cy="97631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>
            <a:extLst>
              <a:ext uri="{FF2B5EF4-FFF2-40B4-BE49-F238E27FC236}">
                <a16:creationId xmlns:a16="http://schemas.microsoft.com/office/drawing/2014/main" id="{3658040E-316E-4D0D-88BF-4077F20CD05B}"/>
              </a:ext>
            </a:extLst>
          </p:cNvPr>
          <p:cNvSpPr txBox="1"/>
          <p:nvPr/>
        </p:nvSpPr>
        <p:spPr>
          <a:xfrm>
            <a:off x="396279" y="70588"/>
            <a:ext cx="431899" cy="307777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F90E34FF-AA64-4D78-9F95-CF7A6366AB35}"/>
              </a:ext>
            </a:extLst>
          </p:cNvPr>
          <p:cNvSpPr txBox="1"/>
          <p:nvPr/>
        </p:nvSpPr>
        <p:spPr>
          <a:xfrm>
            <a:off x="4083981" y="1691523"/>
            <a:ext cx="431899" cy="307777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E94F1863-89DE-457B-AA93-69D4BED1D60B}"/>
              </a:ext>
            </a:extLst>
          </p:cNvPr>
          <p:cNvSpPr txBox="1"/>
          <p:nvPr/>
        </p:nvSpPr>
        <p:spPr>
          <a:xfrm>
            <a:off x="4103528" y="3893479"/>
            <a:ext cx="431899" cy="307777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822367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FA8EC08-6D59-4CBC-B5C3-DECF283D6113}"/>
              </a:ext>
            </a:extLst>
          </p:cNvPr>
          <p:cNvCxnSpPr>
            <a:cxnSpLocks/>
          </p:cNvCxnSpPr>
          <p:nvPr/>
        </p:nvCxnSpPr>
        <p:spPr>
          <a:xfrm>
            <a:off x="6395898" y="1681457"/>
            <a:ext cx="302795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E0C38FFB-DB3A-4298-9780-7A8226C43D9A}"/>
              </a:ext>
            </a:extLst>
          </p:cNvPr>
          <p:cNvSpPr txBox="1"/>
          <p:nvPr/>
        </p:nvSpPr>
        <p:spPr>
          <a:xfrm>
            <a:off x="9728227" y="1437800"/>
            <a:ext cx="2285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Nombre de jours d’arrêts de travail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51C3D89A-A927-437C-A589-00F27380A602}"/>
              </a:ext>
            </a:extLst>
          </p:cNvPr>
          <p:cNvCxnSpPr>
            <a:cxnSpLocks/>
          </p:cNvCxnSpPr>
          <p:nvPr/>
        </p:nvCxnSpPr>
        <p:spPr>
          <a:xfrm>
            <a:off x="9643219" y="1512091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B64B16F0-60FD-43D2-8A7B-038F28876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48" y="1993606"/>
            <a:ext cx="7717472" cy="593652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9B4412EB-B271-4022-AC0B-138ABD1489A3}"/>
              </a:ext>
            </a:extLst>
          </p:cNvPr>
          <p:cNvCxnSpPr>
            <a:cxnSpLocks/>
          </p:cNvCxnSpPr>
          <p:nvPr/>
        </p:nvCxnSpPr>
        <p:spPr>
          <a:xfrm>
            <a:off x="6404758" y="1672596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3360C486-9650-49E3-9C63-1D017B97053C}"/>
              </a:ext>
            </a:extLst>
          </p:cNvPr>
          <p:cNvCxnSpPr>
            <a:cxnSpLocks/>
          </p:cNvCxnSpPr>
          <p:nvPr/>
        </p:nvCxnSpPr>
        <p:spPr>
          <a:xfrm>
            <a:off x="9011094" y="3336677"/>
            <a:ext cx="412754" cy="886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DC5DD3B-9B10-4E1A-910E-588A647B5085}"/>
              </a:ext>
            </a:extLst>
          </p:cNvPr>
          <p:cNvCxnSpPr>
            <a:cxnSpLocks/>
          </p:cNvCxnSpPr>
          <p:nvPr/>
        </p:nvCxnSpPr>
        <p:spPr>
          <a:xfrm>
            <a:off x="9643219" y="3214327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C153A8AA-64AF-4EB0-B308-0AA6AD93CB2A}"/>
              </a:ext>
            </a:extLst>
          </p:cNvPr>
          <p:cNvSpPr txBox="1"/>
          <p:nvPr/>
        </p:nvSpPr>
        <p:spPr>
          <a:xfrm>
            <a:off x="9728227" y="3028584"/>
            <a:ext cx="2285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IJSS: Montant perçu en brut de la part de la CPAM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8420607D-72DC-4F9A-8362-E086CDE43D12}"/>
              </a:ext>
            </a:extLst>
          </p:cNvPr>
          <p:cNvCxnSpPr>
            <a:cxnSpLocks/>
          </p:cNvCxnSpPr>
          <p:nvPr/>
        </p:nvCxnSpPr>
        <p:spPr>
          <a:xfrm>
            <a:off x="8153224" y="4356335"/>
            <a:ext cx="1270624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B754BE0-9313-478B-94E5-579C2069BB88}"/>
              </a:ext>
            </a:extLst>
          </p:cNvPr>
          <p:cNvCxnSpPr>
            <a:cxnSpLocks/>
          </p:cNvCxnSpPr>
          <p:nvPr/>
        </p:nvCxnSpPr>
        <p:spPr>
          <a:xfrm>
            <a:off x="8153223" y="2587258"/>
            <a:ext cx="0" cy="1765201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C81E41E9-8FEC-4243-86BD-55BB80B7D468}"/>
              </a:ext>
            </a:extLst>
          </p:cNvPr>
          <p:cNvCxnSpPr>
            <a:cxnSpLocks/>
          </p:cNvCxnSpPr>
          <p:nvPr/>
        </p:nvCxnSpPr>
        <p:spPr>
          <a:xfrm>
            <a:off x="9643219" y="4025775"/>
            <a:ext cx="0" cy="65336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E80E4989-DB27-4EB5-8167-FF66FC70DEB8}"/>
              </a:ext>
            </a:extLst>
          </p:cNvPr>
          <p:cNvSpPr txBox="1"/>
          <p:nvPr/>
        </p:nvSpPr>
        <p:spPr>
          <a:xfrm>
            <a:off x="9728227" y="3903618"/>
            <a:ext cx="22858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Différences entre les charges d’un bulletin de paie et les charges retenues par la CPAM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88AD0F5-DEE9-4295-B2B5-FA9CF45D1F53}"/>
              </a:ext>
            </a:extLst>
          </p:cNvPr>
          <p:cNvCxnSpPr>
            <a:cxnSpLocks/>
          </p:cNvCxnSpPr>
          <p:nvPr/>
        </p:nvCxnSpPr>
        <p:spPr>
          <a:xfrm>
            <a:off x="9011093" y="2343601"/>
            <a:ext cx="0" cy="100193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6D17225E-56CB-41BB-B305-3D3628DD331A}"/>
              </a:ext>
            </a:extLst>
          </p:cNvPr>
          <p:cNvCxnSpPr>
            <a:cxnSpLocks/>
          </p:cNvCxnSpPr>
          <p:nvPr/>
        </p:nvCxnSpPr>
        <p:spPr>
          <a:xfrm flipH="1">
            <a:off x="8386602" y="2343601"/>
            <a:ext cx="62449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E1686EC2-C3E2-452D-8581-263E3734EF22}"/>
              </a:ext>
            </a:extLst>
          </p:cNvPr>
          <p:cNvCxnSpPr>
            <a:cxnSpLocks/>
          </p:cNvCxnSpPr>
          <p:nvPr/>
        </p:nvCxnSpPr>
        <p:spPr>
          <a:xfrm>
            <a:off x="8488738" y="2210132"/>
            <a:ext cx="104471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73388036-313A-4B2C-A2EF-15CFD1382C46}"/>
              </a:ext>
            </a:extLst>
          </p:cNvPr>
          <p:cNvCxnSpPr>
            <a:cxnSpLocks/>
          </p:cNvCxnSpPr>
          <p:nvPr/>
        </p:nvCxnSpPr>
        <p:spPr>
          <a:xfrm>
            <a:off x="9643219" y="2139249"/>
            <a:ext cx="0" cy="58091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FAE09BB8-0202-4A75-8989-E887FBC3CCF7}"/>
              </a:ext>
            </a:extLst>
          </p:cNvPr>
          <p:cNvSpPr txBox="1"/>
          <p:nvPr/>
        </p:nvSpPr>
        <p:spPr>
          <a:xfrm>
            <a:off x="9728227" y="2028007"/>
            <a:ext cx="22858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Maladie retiré puis reversée à 100% lorsque la prévoyance n’intervient pas encore.</a:t>
            </a: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332577E7-E5E4-4220-8DF2-A515147DEE70}"/>
              </a:ext>
            </a:extLst>
          </p:cNvPr>
          <p:cNvSpPr txBox="1">
            <a:spLocks/>
          </p:cNvSpPr>
          <p:nvPr/>
        </p:nvSpPr>
        <p:spPr>
          <a:xfrm>
            <a:off x="2961193" y="404076"/>
            <a:ext cx="4867420" cy="674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4800" b="1" i="0" kern="1200">
                <a:solidFill>
                  <a:schemeClr val="tx2"/>
                </a:solidFill>
                <a:latin typeface="Georgia"/>
                <a:ea typeface="+mj-ea"/>
                <a:cs typeface="Georgia"/>
              </a:defRPr>
            </a:lvl1pPr>
          </a:lstStyle>
          <a:p>
            <a:r>
              <a:rPr lang="fr-FR" sz="2667" dirty="0"/>
              <a:t>En cas de maladie</a:t>
            </a:r>
          </a:p>
        </p:txBody>
      </p:sp>
    </p:spTree>
    <p:extLst>
      <p:ext uri="{BB962C8B-B14F-4D97-AF65-F5344CB8AC3E}">
        <p14:creationId xmlns:p14="http://schemas.microsoft.com/office/powerpoint/2010/main" val="4098837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AEF15E-F1C5-4303-BE63-EC1AFAB06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348" y="1372132"/>
            <a:ext cx="4464098" cy="149627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DC3BC32-D13D-4E00-BFB0-72A2048BB3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35" t="6255" r="1554" b="9604"/>
          <a:stretch/>
        </p:blipFill>
        <p:spPr>
          <a:xfrm>
            <a:off x="6742814" y="4086230"/>
            <a:ext cx="3914774" cy="1088626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DDC38804-440F-4B25-B1BC-E86914B61124}"/>
              </a:ext>
            </a:extLst>
          </p:cNvPr>
          <p:cNvCxnSpPr>
            <a:cxnSpLocks/>
          </p:cNvCxnSpPr>
          <p:nvPr/>
        </p:nvCxnSpPr>
        <p:spPr>
          <a:xfrm>
            <a:off x="3779921" y="1119837"/>
            <a:ext cx="302795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3A22577-D14E-4802-9FFB-E32DC6664EB3}"/>
              </a:ext>
            </a:extLst>
          </p:cNvPr>
          <p:cNvCxnSpPr>
            <a:cxnSpLocks/>
          </p:cNvCxnSpPr>
          <p:nvPr/>
        </p:nvCxnSpPr>
        <p:spPr>
          <a:xfrm flipV="1">
            <a:off x="3779921" y="1119836"/>
            <a:ext cx="0" cy="61419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1615FBD-EDF0-42A7-A2F1-B2E7CA032F85}"/>
              </a:ext>
            </a:extLst>
          </p:cNvPr>
          <p:cNvCxnSpPr>
            <a:cxnSpLocks/>
          </p:cNvCxnSpPr>
          <p:nvPr/>
        </p:nvCxnSpPr>
        <p:spPr>
          <a:xfrm>
            <a:off x="3413534" y="1851003"/>
            <a:ext cx="3329281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73E24068-C155-41C1-96CE-BE6ED373F877}"/>
              </a:ext>
            </a:extLst>
          </p:cNvPr>
          <p:cNvCxnSpPr>
            <a:cxnSpLocks/>
          </p:cNvCxnSpPr>
          <p:nvPr/>
        </p:nvCxnSpPr>
        <p:spPr>
          <a:xfrm>
            <a:off x="4601694" y="4652210"/>
            <a:ext cx="1995623" cy="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AE1C9D9-5D14-4CEE-8DA6-01A2306D648F}"/>
              </a:ext>
            </a:extLst>
          </p:cNvPr>
          <p:cNvCxnSpPr>
            <a:cxnSpLocks/>
          </p:cNvCxnSpPr>
          <p:nvPr/>
        </p:nvCxnSpPr>
        <p:spPr>
          <a:xfrm>
            <a:off x="3228474" y="1734029"/>
            <a:ext cx="55144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E124697-7F09-4FF2-8ADD-C2F920327B26}"/>
              </a:ext>
            </a:extLst>
          </p:cNvPr>
          <p:cNvCxnSpPr>
            <a:cxnSpLocks/>
          </p:cNvCxnSpPr>
          <p:nvPr/>
        </p:nvCxnSpPr>
        <p:spPr>
          <a:xfrm>
            <a:off x="2212474" y="1851003"/>
            <a:ext cx="129172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41D29635-7F17-4294-A596-FC40CB537795}"/>
              </a:ext>
            </a:extLst>
          </p:cNvPr>
          <p:cNvCxnSpPr>
            <a:cxnSpLocks/>
          </p:cNvCxnSpPr>
          <p:nvPr/>
        </p:nvCxnSpPr>
        <p:spPr>
          <a:xfrm>
            <a:off x="2402974" y="1991371"/>
            <a:ext cx="8255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4308D9F2-8CE1-4F7E-86D4-C207DD13ABA6}"/>
              </a:ext>
            </a:extLst>
          </p:cNvPr>
          <p:cNvSpPr txBox="1"/>
          <p:nvPr/>
        </p:nvSpPr>
        <p:spPr>
          <a:xfrm>
            <a:off x="6807870" y="921489"/>
            <a:ext cx="4941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Montant du prélèvement à la source sur le mois en cours + depuis le début de l’année.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E0102AF-5882-4DD1-9A99-36DD57C21732}"/>
              </a:ext>
            </a:extLst>
          </p:cNvPr>
          <p:cNvSpPr txBox="1"/>
          <p:nvPr/>
        </p:nvSpPr>
        <p:spPr>
          <a:xfrm>
            <a:off x="6807870" y="1461668"/>
            <a:ext cx="4941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Montant transmit à la sécurité social, à pôle emploi et aux différents organismes publics.</a:t>
            </a: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F57F7DA1-0657-411A-A898-107C58C30F94}"/>
              </a:ext>
            </a:extLst>
          </p:cNvPr>
          <p:cNvCxnSpPr>
            <a:cxnSpLocks/>
          </p:cNvCxnSpPr>
          <p:nvPr/>
        </p:nvCxnSpPr>
        <p:spPr>
          <a:xfrm>
            <a:off x="3070929" y="1991371"/>
            <a:ext cx="3671885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542FAED9-4846-4CCC-A8DF-C19CA5691C53}"/>
              </a:ext>
            </a:extLst>
          </p:cNvPr>
          <p:cNvSpPr txBox="1"/>
          <p:nvPr/>
        </p:nvSpPr>
        <p:spPr>
          <a:xfrm>
            <a:off x="6807870" y="1948980"/>
            <a:ext cx="4941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Montant à déclarer aux impôts mensuel puis cumulé depuis le début de l’année.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2987F46-7FA3-4587-92E5-0F1A35E75D32}"/>
              </a:ext>
            </a:extLst>
          </p:cNvPr>
          <p:cNvSpPr txBox="1"/>
          <p:nvPr/>
        </p:nvSpPr>
        <p:spPr>
          <a:xfrm>
            <a:off x="549663" y="4005305"/>
            <a:ext cx="37066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latin typeface="Century Gothic" panose="020B0502020202020204" pitchFamily="34" charset="0"/>
              </a:rPr>
              <a:t>CPN en cours: </a:t>
            </a:r>
            <a:r>
              <a:rPr lang="fr-FR" sz="1000" dirty="0">
                <a:latin typeface="Century Gothic" panose="020B0502020202020204" pitchFamily="34" charset="0"/>
              </a:rPr>
              <a:t>Congés en cours d’acquisition, qui seront acquis à compter du 1</a:t>
            </a:r>
            <a:r>
              <a:rPr lang="fr-FR" sz="1000" baseline="30000" dirty="0">
                <a:latin typeface="Century Gothic" panose="020B0502020202020204" pitchFamily="34" charset="0"/>
              </a:rPr>
              <a:t>er</a:t>
            </a:r>
            <a:r>
              <a:rPr lang="fr-FR" sz="1000" dirty="0">
                <a:latin typeface="Century Gothic" panose="020B0502020202020204" pitchFamily="34" charset="0"/>
              </a:rPr>
              <a:t> juin à venir. </a:t>
            </a:r>
          </a:p>
          <a:p>
            <a:r>
              <a:rPr lang="fr-FR" sz="1000" b="1" dirty="0">
                <a:latin typeface="Century Gothic" panose="020B0502020202020204" pitchFamily="34" charset="0"/>
              </a:rPr>
              <a:t>CPN acquis: </a:t>
            </a:r>
            <a:r>
              <a:rPr lang="fr-FR" sz="1000" dirty="0">
                <a:latin typeface="Century Gothic" panose="020B0502020202020204" pitchFamily="34" charset="0"/>
              </a:rPr>
              <a:t>Congés acquis sur la période précédente à poser avant le 31 mai à venir.</a:t>
            </a:r>
          </a:p>
          <a:p>
            <a:r>
              <a:rPr lang="fr-FR" sz="1000" b="1" dirty="0">
                <a:latin typeface="Century Gothic" panose="020B0502020202020204" pitchFamily="34" charset="0"/>
              </a:rPr>
              <a:t>CPA acquis: </a:t>
            </a:r>
            <a:r>
              <a:rPr lang="fr-FR" sz="1000" dirty="0">
                <a:latin typeface="Century Gothic" panose="020B0502020202020204" pitchFamily="34" charset="0"/>
              </a:rPr>
              <a:t>Congés d’ancienneté à prendre avant le 31 mai à venir – Cf règle sur l’acquisition des congés d’ancienneté sur l’accord temps de travail.</a:t>
            </a: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CEB2E3B5-198D-4CC7-9CDA-81F86946EA1F}"/>
              </a:ext>
            </a:extLst>
          </p:cNvPr>
          <p:cNvCxnSpPr>
            <a:cxnSpLocks/>
          </p:cNvCxnSpPr>
          <p:nvPr/>
        </p:nvCxnSpPr>
        <p:spPr>
          <a:xfrm>
            <a:off x="6834452" y="959331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7804650D-FF74-4117-9F3E-4A2F11220A27}"/>
              </a:ext>
            </a:extLst>
          </p:cNvPr>
          <p:cNvCxnSpPr>
            <a:cxnSpLocks/>
          </p:cNvCxnSpPr>
          <p:nvPr/>
        </p:nvCxnSpPr>
        <p:spPr>
          <a:xfrm>
            <a:off x="6834452" y="1529993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FEF504FF-5981-4601-90CE-6378893B0A9A}"/>
              </a:ext>
            </a:extLst>
          </p:cNvPr>
          <p:cNvCxnSpPr>
            <a:cxnSpLocks/>
          </p:cNvCxnSpPr>
          <p:nvPr/>
        </p:nvCxnSpPr>
        <p:spPr>
          <a:xfrm>
            <a:off x="6849298" y="1991371"/>
            <a:ext cx="0" cy="32101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683AC039-EFB2-41DC-84FA-BAC89999934B}"/>
              </a:ext>
            </a:extLst>
          </p:cNvPr>
          <p:cNvCxnSpPr>
            <a:cxnSpLocks/>
          </p:cNvCxnSpPr>
          <p:nvPr/>
        </p:nvCxnSpPr>
        <p:spPr>
          <a:xfrm>
            <a:off x="4601694" y="4005304"/>
            <a:ext cx="0" cy="178944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90EEAFC4-36EC-4D7C-A8EE-C41375FB258E}"/>
              </a:ext>
            </a:extLst>
          </p:cNvPr>
          <p:cNvSpPr txBox="1"/>
          <p:nvPr/>
        </p:nvSpPr>
        <p:spPr>
          <a:xfrm>
            <a:off x="1234048" y="1064355"/>
            <a:ext cx="431899" cy="307777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75338037-F2AE-4F7C-BCCC-25B611626B8F}"/>
              </a:ext>
            </a:extLst>
          </p:cNvPr>
          <p:cNvSpPr txBox="1"/>
          <p:nvPr/>
        </p:nvSpPr>
        <p:spPr>
          <a:xfrm>
            <a:off x="6701792" y="3750711"/>
            <a:ext cx="431899" cy="307777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862353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09295566-0D36-403E-A0CB-A3E213EF08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86" t="5416" r="3517" b="9046"/>
          <a:stretch/>
        </p:blipFill>
        <p:spPr>
          <a:xfrm>
            <a:off x="1409701" y="1307391"/>
            <a:ext cx="2816670" cy="1531052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D90F28A-AFBA-4ACE-A86F-BBF371D3A2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85" t="7328" r="2326" b="10719"/>
          <a:stretch/>
        </p:blipFill>
        <p:spPr>
          <a:xfrm>
            <a:off x="7938977" y="4591050"/>
            <a:ext cx="2881423" cy="10668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65AF84CD-5F88-4079-9989-8DE3325A5CC9}"/>
              </a:ext>
            </a:extLst>
          </p:cNvPr>
          <p:cNvCxnSpPr>
            <a:cxnSpLocks/>
          </p:cNvCxnSpPr>
          <p:nvPr/>
        </p:nvCxnSpPr>
        <p:spPr>
          <a:xfrm>
            <a:off x="4284967" y="1551048"/>
            <a:ext cx="2817397" cy="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DE220682-9AEC-419B-AFDB-AB6E4C7ADD94}"/>
              </a:ext>
            </a:extLst>
          </p:cNvPr>
          <p:cNvCxnSpPr>
            <a:cxnSpLocks/>
          </p:cNvCxnSpPr>
          <p:nvPr/>
        </p:nvCxnSpPr>
        <p:spPr>
          <a:xfrm>
            <a:off x="4284967" y="2457769"/>
            <a:ext cx="2817397" cy="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1BE8DB00-3D92-40E7-8D44-7E708E756915}"/>
              </a:ext>
            </a:extLst>
          </p:cNvPr>
          <p:cNvSpPr txBox="1"/>
          <p:nvPr/>
        </p:nvSpPr>
        <p:spPr>
          <a:xfrm>
            <a:off x="7160961" y="1444737"/>
            <a:ext cx="4941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Montant versé par l’employeur sur le compte bancaire du collaborateur.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49AE507-2C19-4F7F-BCC4-484959C1CD84}"/>
              </a:ext>
            </a:extLst>
          </p:cNvPr>
          <p:cNvSpPr txBox="1"/>
          <p:nvPr/>
        </p:nvSpPr>
        <p:spPr>
          <a:xfrm>
            <a:off x="7160961" y="2316704"/>
            <a:ext cx="4941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Coordonnées bancaires du collaborateur.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69EEFD21-4861-4A75-87A5-2A791D540DF8}"/>
              </a:ext>
            </a:extLst>
          </p:cNvPr>
          <p:cNvCxnSpPr>
            <a:cxnSpLocks/>
          </p:cNvCxnSpPr>
          <p:nvPr/>
        </p:nvCxnSpPr>
        <p:spPr>
          <a:xfrm flipH="1">
            <a:off x="5785654" y="4937995"/>
            <a:ext cx="2153323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85785F6C-58F0-4F66-BB20-7F8674972B0F}"/>
              </a:ext>
            </a:extLst>
          </p:cNvPr>
          <p:cNvCxnSpPr>
            <a:cxnSpLocks/>
          </p:cNvCxnSpPr>
          <p:nvPr/>
        </p:nvCxnSpPr>
        <p:spPr>
          <a:xfrm flipH="1">
            <a:off x="5785653" y="5146523"/>
            <a:ext cx="2153324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6ABD09CA-5F89-45F2-A82C-2E7D01B719B9}"/>
              </a:ext>
            </a:extLst>
          </p:cNvPr>
          <p:cNvSpPr txBox="1"/>
          <p:nvPr/>
        </p:nvSpPr>
        <p:spPr>
          <a:xfrm>
            <a:off x="7967105" y="5043931"/>
            <a:ext cx="111641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MSMITH-ST3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4260CB7-4442-4911-B229-299077A1A6FD}"/>
              </a:ext>
            </a:extLst>
          </p:cNvPr>
          <p:cNvSpPr txBox="1"/>
          <p:nvPr/>
        </p:nvSpPr>
        <p:spPr>
          <a:xfrm>
            <a:off x="3429099" y="4812905"/>
            <a:ext cx="4941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Lien pour se connecter à @Hristot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55B978D-A177-43A2-A6CA-A6CBD59AF483}"/>
              </a:ext>
            </a:extLst>
          </p:cNvPr>
          <p:cNvSpPr txBox="1"/>
          <p:nvPr/>
        </p:nvSpPr>
        <p:spPr>
          <a:xfrm>
            <a:off x="3625447" y="5017775"/>
            <a:ext cx="4941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Century Gothic" panose="020B0502020202020204" pitchFamily="34" charset="0"/>
              </a:rPr>
              <a:t>Identifiant personnel @Hristot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B46E33C-2F54-4AB6-A462-89531E9ACE92}"/>
              </a:ext>
            </a:extLst>
          </p:cNvPr>
          <p:cNvSpPr txBox="1"/>
          <p:nvPr/>
        </p:nvSpPr>
        <p:spPr>
          <a:xfrm>
            <a:off x="1377627" y="990089"/>
            <a:ext cx="431899" cy="307777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12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FAC93B5-E713-4BCF-9C14-B2B34B181C02}"/>
              </a:ext>
            </a:extLst>
          </p:cNvPr>
          <p:cNvSpPr txBox="1"/>
          <p:nvPr/>
        </p:nvSpPr>
        <p:spPr>
          <a:xfrm>
            <a:off x="7938306" y="4283273"/>
            <a:ext cx="431899" cy="307777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13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080900-3FD0-47CD-8723-1F3A7D961C3D}"/>
              </a:ext>
            </a:extLst>
          </p:cNvPr>
          <p:cNvSpPr/>
          <p:nvPr/>
        </p:nvSpPr>
        <p:spPr>
          <a:xfrm>
            <a:off x="2160712" y="1905001"/>
            <a:ext cx="1144463" cy="581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52839"/>
      </p:ext>
    </p:extLst>
  </p:cSld>
  <p:clrMapOvr>
    <a:masterClrMapping/>
  </p:clrMapOvr>
</p:sld>
</file>

<file path=ppt/theme/theme1.xml><?xml version="1.0" encoding="utf-8"?>
<a:theme xmlns:a="http://schemas.openxmlformats.org/drawingml/2006/main" name="Violet/Warm Gray">
  <a:themeElements>
    <a:clrScheme name="OTIS Brand Colors">
      <a:dk1>
        <a:srgbClr val="041E42"/>
      </a:dk1>
      <a:lt1>
        <a:sysClr val="window" lastClr="FFFFFF"/>
      </a:lt1>
      <a:dk2>
        <a:srgbClr val="2E1A47"/>
      </a:dk2>
      <a:lt2>
        <a:srgbClr val="FFFFFF"/>
      </a:lt2>
      <a:accent1>
        <a:srgbClr val="0033A0"/>
      </a:accent1>
      <a:accent2>
        <a:srgbClr val="F65275"/>
      </a:accent2>
      <a:accent3>
        <a:srgbClr val="9E978E"/>
      </a:accent3>
      <a:accent4>
        <a:srgbClr val="CBA052"/>
      </a:accent4>
      <a:accent5>
        <a:srgbClr val="000000"/>
      </a:accent5>
      <a:accent6>
        <a:srgbClr val="000000"/>
      </a:accent6>
      <a:hlink>
        <a:srgbClr val="0033A0"/>
      </a:hlink>
      <a:folHlink>
        <a:srgbClr val="2E1A4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6E687DBCF5FC44A062D61D33975284" ma:contentTypeVersion="13" ma:contentTypeDescription="Create a new document." ma:contentTypeScope="" ma:versionID="b38f18c3da08a824ce6ced97e9f54848">
  <xsd:schema xmlns:xsd="http://www.w3.org/2001/XMLSchema" xmlns:xs="http://www.w3.org/2001/XMLSchema" xmlns:p="http://schemas.microsoft.com/office/2006/metadata/properties" xmlns:ns3="911624ba-c6dd-4bcc-8a90-103e6a8895af" xmlns:ns4="13a9c852-3698-4f00-993d-5f8ceae61aae" targetNamespace="http://schemas.microsoft.com/office/2006/metadata/properties" ma:root="true" ma:fieldsID="4501fc825232759bfa42dd6e357b8ce2" ns3:_="" ns4:_="">
    <xsd:import namespace="911624ba-c6dd-4bcc-8a90-103e6a8895af"/>
    <xsd:import namespace="13a9c852-3698-4f00-993d-5f8ceae61a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1624ba-c6dd-4bcc-8a90-103e6a8895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9c852-3698-4f00-993d-5f8ceae61aa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3E7280-E9FF-4223-AD64-844336DC9E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B48046-FA07-4EE7-ACEE-A4AD9F49DDEF}">
  <ds:schemaRefs>
    <ds:schemaRef ds:uri="http://purl.org/dc/terms/"/>
    <ds:schemaRef ds:uri="911624ba-c6dd-4bcc-8a90-103e6a8895af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13a9c852-3698-4f00-993d-5f8ceae61aae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C1A60EA-74DC-43FB-849E-4B026AC10C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1624ba-c6dd-4bcc-8a90-103e6a8895af"/>
    <ds:schemaRef ds:uri="13a9c852-3698-4f00-993d-5f8ceae61a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582</Words>
  <Application>Microsoft Office PowerPoint</Application>
  <PresentationFormat>Grand écran</PresentationFormat>
  <Paragraphs>87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Georgia</vt:lpstr>
      <vt:lpstr>Violet/Warm Gray</vt:lpstr>
      <vt:lpstr>Lire un bulletin de salaire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Qu’est ce que le RHV  ?</dc:title>
  <dc:creator>FRANC, NOEMIE</dc:creator>
  <cp:lastModifiedBy>CAZES, FREDERIC</cp:lastModifiedBy>
  <cp:revision>3</cp:revision>
  <dcterms:created xsi:type="dcterms:W3CDTF">2022-06-23T06:10:25Z</dcterms:created>
  <dcterms:modified xsi:type="dcterms:W3CDTF">2022-10-08T15:12:20Z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0x010100C06E687DBCF5FC44A062D61D33975284</vt:lpwstr>
  </property>
</Properties>
</file>